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8"/>
  </p:notesMasterIdLst>
  <p:sldIdLst>
    <p:sldId id="285" r:id="rId2"/>
    <p:sldId id="264" r:id="rId3"/>
    <p:sldId id="269" r:id="rId4"/>
    <p:sldId id="270" r:id="rId5"/>
    <p:sldId id="271" r:id="rId6"/>
    <p:sldId id="272" r:id="rId7"/>
    <p:sldId id="281" r:id="rId8"/>
    <p:sldId id="273" r:id="rId9"/>
    <p:sldId id="275" r:id="rId10"/>
    <p:sldId id="282" r:id="rId11"/>
    <p:sldId id="278" r:id="rId12"/>
    <p:sldId id="283" r:id="rId13"/>
    <p:sldId id="274" r:id="rId14"/>
    <p:sldId id="277" r:id="rId15"/>
    <p:sldId id="276" r:id="rId16"/>
    <p:sldId id="284" r:id="rId17"/>
    <p:sldId id="287" r:id="rId18"/>
    <p:sldId id="288" r:id="rId19"/>
    <p:sldId id="289" r:id="rId20"/>
    <p:sldId id="290" r:id="rId21"/>
    <p:sldId id="291" r:id="rId22"/>
    <p:sldId id="292" r:id="rId23"/>
    <p:sldId id="293" r:id="rId24"/>
    <p:sldId id="279" r:id="rId25"/>
    <p:sldId id="280" r:id="rId26"/>
    <p:sldId id="286" r:id="rId27"/>
  </p:sldIdLst>
  <p:sldSz cx="9144000" cy="5143500" type="screen16x9"/>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1B28"/>
    <a:srgbClr val="F5D1A9"/>
    <a:srgbClr val="F791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399"/>
    <p:restoredTop sz="50000"/>
  </p:normalViewPr>
  <p:slideViewPr>
    <p:cSldViewPr snapToGrid="0" snapToObjects="1">
      <p:cViewPr varScale="1">
        <p:scale>
          <a:sx n="115" d="100"/>
          <a:sy n="115" d="100"/>
        </p:scale>
        <p:origin x="202" y="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3.png>
</file>

<file path=ppt/media/image4.png>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A56A9A-4BAE-FD47-BB3C-7835DCE68FCA}" type="datetimeFigureOut">
              <a:rPr lang="es-ES_tradnl" smtClean="0"/>
              <a:t>10/06/2017</a:t>
            </a:fld>
            <a:endParaRPr lang="es-ES_tradn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82ADF4-A534-6449-9CBB-71456C9C3EC9}" type="slidenum">
              <a:rPr lang="es-ES_tradnl" smtClean="0"/>
              <a:t>‹Nº›</a:t>
            </a:fld>
            <a:endParaRPr lang="es-ES_tradnl"/>
          </a:p>
        </p:txBody>
      </p:sp>
    </p:spTree>
    <p:extLst>
      <p:ext uri="{BB962C8B-B14F-4D97-AF65-F5344CB8AC3E}">
        <p14:creationId xmlns:p14="http://schemas.microsoft.com/office/powerpoint/2010/main" val="906940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685800" y="1143000"/>
            <a:ext cx="5486400" cy="3086100"/>
          </a:xfrm>
        </p:spPr>
      </p:sp>
      <p:sp>
        <p:nvSpPr>
          <p:cNvPr id="3" name="Marcador de notas 2"/>
          <p:cNvSpPr>
            <a:spLocks noGrp="1"/>
          </p:cNvSpPr>
          <p:nvPr>
            <p:ph type="body" idx="1"/>
          </p:nvPr>
        </p:nvSpPr>
        <p:spPr/>
        <p:txBody>
          <a:bodyPr/>
          <a:lstStyle/>
          <a:p>
            <a:endParaRPr lang="es-ES_tradnl" dirty="0">
              <a:latin typeface="Roboto" charset="0"/>
              <a:ea typeface="Roboto" charset="0"/>
              <a:cs typeface="Roboto" charset="0"/>
            </a:endParaRPr>
          </a:p>
        </p:txBody>
      </p:sp>
      <p:sp>
        <p:nvSpPr>
          <p:cNvPr id="4" name="Marcador de número de diapositiva 3"/>
          <p:cNvSpPr>
            <a:spLocks noGrp="1"/>
          </p:cNvSpPr>
          <p:nvPr>
            <p:ph type="sldNum" sz="quarter" idx="10"/>
          </p:nvPr>
        </p:nvSpPr>
        <p:spPr/>
        <p:txBody>
          <a:bodyPr/>
          <a:lstStyle/>
          <a:p>
            <a:fld id="{C382ADF4-A534-6449-9CBB-71456C9C3EC9}" type="slidenum">
              <a:rPr lang="es-ES_tradnl" smtClean="0"/>
              <a:t>2</a:t>
            </a:fld>
            <a:endParaRPr lang="es-ES_tradnl"/>
          </a:p>
        </p:txBody>
      </p:sp>
    </p:spTree>
    <p:extLst>
      <p:ext uri="{BB962C8B-B14F-4D97-AF65-F5344CB8AC3E}">
        <p14:creationId xmlns:p14="http://schemas.microsoft.com/office/powerpoint/2010/main" val="25822389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6/10/2017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1895102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6/10/2017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240858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3</a:t>
            </a:fld>
            <a:endParaRPr lang="en-US"/>
          </a:p>
        </p:txBody>
      </p:sp>
    </p:spTree>
    <p:extLst>
      <p:ext uri="{BB962C8B-B14F-4D97-AF65-F5344CB8AC3E}">
        <p14:creationId xmlns:p14="http://schemas.microsoft.com/office/powerpoint/2010/main" val="266238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7E3ADE-F77E-D840-8786-3A1F7C089F72}" type="slidenum">
              <a:rPr lang="en-US" smtClean="0"/>
              <a:t>4</a:t>
            </a:fld>
            <a:endParaRPr lang="en-US"/>
          </a:p>
        </p:txBody>
      </p:sp>
    </p:spTree>
    <p:extLst>
      <p:ext uri="{BB962C8B-B14F-4D97-AF65-F5344CB8AC3E}">
        <p14:creationId xmlns:p14="http://schemas.microsoft.com/office/powerpoint/2010/main" val="39759343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11</a:t>
            </a:fld>
            <a:endParaRPr lang="en-US"/>
          </a:p>
        </p:txBody>
      </p:sp>
    </p:spTree>
    <p:extLst>
      <p:ext uri="{BB962C8B-B14F-4D97-AF65-F5344CB8AC3E}">
        <p14:creationId xmlns:p14="http://schemas.microsoft.com/office/powerpoint/2010/main" val="3729820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13</a:t>
            </a:fld>
            <a:endParaRPr lang="en-US"/>
          </a:p>
        </p:txBody>
      </p:sp>
    </p:spTree>
    <p:extLst>
      <p:ext uri="{BB962C8B-B14F-4D97-AF65-F5344CB8AC3E}">
        <p14:creationId xmlns:p14="http://schemas.microsoft.com/office/powerpoint/2010/main" val="3033318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16</a:t>
            </a:fld>
            <a:endParaRPr lang="en-US"/>
          </a:p>
        </p:txBody>
      </p:sp>
    </p:spTree>
    <p:extLst>
      <p:ext uri="{BB962C8B-B14F-4D97-AF65-F5344CB8AC3E}">
        <p14:creationId xmlns:p14="http://schemas.microsoft.com/office/powerpoint/2010/main" val="10109460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19</a:t>
            </a:fld>
            <a:endParaRPr lang="en-US"/>
          </a:p>
        </p:txBody>
      </p:sp>
    </p:spTree>
    <p:extLst>
      <p:ext uri="{BB962C8B-B14F-4D97-AF65-F5344CB8AC3E}">
        <p14:creationId xmlns:p14="http://schemas.microsoft.com/office/powerpoint/2010/main" val="738826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20</a:t>
            </a:fld>
            <a:endParaRPr lang="en-US"/>
          </a:p>
        </p:txBody>
      </p:sp>
    </p:spTree>
    <p:extLst>
      <p:ext uri="{BB962C8B-B14F-4D97-AF65-F5344CB8AC3E}">
        <p14:creationId xmlns:p14="http://schemas.microsoft.com/office/powerpoint/2010/main" val="3606608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C#, F#</a:t>
            </a:r>
          </a:p>
        </p:txBody>
      </p:sp>
      <p:sp>
        <p:nvSpPr>
          <p:cNvPr id="4" name="Slide Number Placeholder 3"/>
          <p:cNvSpPr>
            <a:spLocks noGrp="1"/>
          </p:cNvSpPr>
          <p:nvPr>
            <p:ph type="sldNum" sz="quarter" idx="10"/>
          </p:nvPr>
        </p:nvSpPr>
        <p:spPr/>
        <p:txBody>
          <a:bodyPr/>
          <a:lstStyle/>
          <a:p>
            <a:fld id="{65097B6B-FF96-F443-AED4-FFB28983C4F8}" type="slidenum">
              <a:rPr lang="en-US" smtClean="0"/>
              <a:t>23</a:t>
            </a:fld>
            <a:endParaRPr lang="en-US"/>
          </a:p>
        </p:txBody>
      </p:sp>
    </p:spTree>
    <p:extLst>
      <p:ext uri="{BB962C8B-B14F-4D97-AF65-F5344CB8AC3E}">
        <p14:creationId xmlns:p14="http://schemas.microsoft.com/office/powerpoint/2010/main" val="3455938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s-ES"/>
              <a:t>Clic para editar título</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113673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1051265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s-ES"/>
              <a:t>Clic para editar título</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12737988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tx2"/>
                </a:solidFill>
                <a:effectLst/>
              </a:defRPr>
            </a:lvl1pPr>
          </a:lstStyle>
          <a:p>
            <a:pPr lvl="0"/>
            <a:r>
              <a:rPr lang="en-US" dirty="0"/>
              <a:t>Click to edit title</a:t>
            </a:r>
          </a:p>
        </p:txBody>
      </p:sp>
    </p:spTree>
    <p:extLst>
      <p:ext uri="{BB962C8B-B14F-4D97-AF65-F5344CB8AC3E}">
        <p14:creationId xmlns:p14="http://schemas.microsoft.com/office/powerpoint/2010/main" val="390404907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tx2"/>
                </a:solidFill>
                <a:effectLst/>
              </a:defRPr>
            </a:lvl1pPr>
          </a:lstStyle>
          <a:p>
            <a:r>
              <a:rPr lang="en-US" dirty="0"/>
              <a:t>Click to edit title</a:t>
            </a:r>
          </a:p>
        </p:txBody>
      </p:sp>
      <p:sp>
        <p:nvSpPr>
          <p:cNvPr id="8" name="Text Placeholder 7"/>
          <p:cNvSpPr>
            <a:spLocks noGrp="1"/>
          </p:cNvSpPr>
          <p:nvPr>
            <p:ph type="body" sz="quarter" idx="10"/>
          </p:nvPr>
        </p:nvSpPr>
        <p:spPr>
          <a:xfrm>
            <a:off x="192881" y="903685"/>
            <a:ext cx="8951119" cy="4239815"/>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1800" b="0" cap="none" spc="0" dirty="0" smtClean="0">
                <a:ln>
                  <a:noFill/>
                </a:ln>
                <a:solidFill>
                  <a:schemeClr val="accent1"/>
                </a:solidFill>
                <a:effectLst/>
              </a:defRPr>
            </a:lvl2pPr>
            <a:lvl3pPr>
              <a:defRPr lang="en-US" sz="1800" b="0" cap="none" spc="0" dirty="0" smtClean="0">
                <a:ln>
                  <a:noFill/>
                </a:ln>
                <a:solidFill>
                  <a:schemeClr val="accent3"/>
                </a:solidFill>
                <a:effectLst/>
              </a:defRPr>
            </a:lvl3pPr>
            <a:lvl4pPr>
              <a:defRPr lang="en-US" sz="1800" b="0" cap="none" spc="0" dirty="0" smtClean="0">
                <a:ln>
                  <a:noFill/>
                </a:ln>
                <a:solidFill>
                  <a:schemeClr val="tx2">
                    <a:lumMod val="75000"/>
                    <a:lumOff val="25000"/>
                  </a:schemeClr>
                </a:solidFill>
                <a:effectLst/>
              </a:defRPr>
            </a:lvl4pPr>
            <a:lvl5pPr>
              <a:defRPr lang="en-US" sz="1800" b="0" cap="none" spc="0" dirty="0">
                <a:ln>
                  <a:noFill/>
                </a:ln>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214742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299941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1392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1102066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s-ES"/>
              <a:t>Clic para editar título</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391176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1057840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s-ES"/>
              <a:t>Clic para editar título</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4" name="Content Placeholder 3"/>
          <p:cNvSpPr>
            <a:spLocks noGrp="1"/>
          </p:cNvSpPr>
          <p:nvPr>
            <p:ph sz="half" idx="2"/>
          </p:nvPr>
        </p:nvSpPr>
        <p:spPr>
          <a:xfrm>
            <a:off x="629842" y="1878806"/>
            <a:ext cx="3868340" cy="2763441"/>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el estilo de texto del patrón</a:t>
            </a:r>
          </a:p>
        </p:txBody>
      </p:sp>
      <p:sp>
        <p:nvSpPr>
          <p:cNvPr id="6" name="Content Placeholder 5"/>
          <p:cNvSpPr>
            <a:spLocks noGrp="1"/>
          </p:cNvSpPr>
          <p:nvPr>
            <p:ph sz="quarter" idx="4"/>
          </p:nvPr>
        </p:nvSpPr>
        <p:spPr>
          <a:xfrm>
            <a:off x="4629150" y="1878806"/>
            <a:ext cx="3887391" cy="2763441"/>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8" name="Footer Placeholder 7"/>
          <p:cNvSpPr>
            <a:spLocks noGrp="1"/>
          </p:cNvSpPr>
          <p:nvPr>
            <p:ph type="ftr" sz="quarter" idx="11"/>
          </p:nvPr>
        </p:nvSpPr>
        <p:spPr/>
        <p:txBody>
          <a:bodyPr/>
          <a:lstStyle/>
          <a:p>
            <a:endParaRPr lang="es-ES_tradnl"/>
          </a:p>
        </p:txBody>
      </p:sp>
      <p:sp>
        <p:nvSpPr>
          <p:cNvPr id="9" name="Slide Number Placeholder 8"/>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113262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Clic para editar título</a:t>
            </a:r>
            <a:endParaRPr lang="en-US" dirty="0"/>
          </a:p>
        </p:txBody>
      </p:sp>
      <p:sp>
        <p:nvSpPr>
          <p:cNvPr id="3" name="Date Placeholder 2"/>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4" name="Footer Placeholder 3"/>
          <p:cNvSpPr>
            <a:spLocks noGrp="1"/>
          </p:cNvSpPr>
          <p:nvPr>
            <p:ph type="ftr" sz="quarter" idx="11"/>
          </p:nvPr>
        </p:nvSpPr>
        <p:spPr/>
        <p:txBody>
          <a:bodyPr/>
          <a:lstStyle/>
          <a:p>
            <a:endParaRPr lang="es-ES_tradnl"/>
          </a:p>
        </p:txBody>
      </p:sp>
      <p:sp>
        <p:nvSpPr>
          <p:cNvPr id="5" name="Slide Number Placeholder 4"/>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932460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3" name="Footer Placeholder 2"/>
          <p:cNvSpPr>
            <a:spLocks noGrp="1"/>
          </p:cNvSpPr>
          <p:nvPr>
            <p:ph type="ftr" sz="quarter" idx="11"/>
          </p:nvPr>
        </p:nvSpPr>
        <p:spPr/>
        <p:txBody>
          <a:bodyPr/>
          <a:lstStyle/>
          <a:p>
            <a:endParaRPr lang="es-ES_tradnl"/>
          </a:p>
        </p:txBody>
      </p:sp>
      <p:sp>
        <p:nvSpPr>
          <p:cNvPr id="4" name="Slide Number Placeholder 3"/>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1679048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s-ES"/>
              <a:t>Clic para editar título</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1825269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s-ES"/>
              <a:t>Clic para editar título</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a:t>Arrastre la imagen al marcador de posición o haga clic en el icono para agregar</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32054D82-3A64-5548-A478-6A05F87958C3}" type="datetimeFigureOut">
              <a:rPr lang="es-ES_tradnl" smtClean="0"/>
              <a:t>10/06/2017</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507194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s-ES"/>
              <a:t>Clic para editar título</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32054D82-3A64-5548-A478-6A05F87958C3}" type="datetimeFigureOut">
              <a:rPr lang="es-ES_tradnl" smtClean="0"/>
              <a:t>10/06/2017</a:t>
            </a:fld>
            <a:endParaRPr lang="es-ES_tradnl"/>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s-ES_tradnl"/>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F248B3BC-61AD-1F45-AC82-83B3624E2DFD}" type="slidenum">
              <a:rPr lang="es-ES_tradnl" smtClean="0"/>
              <a:t>‹Nº›</a:t>
            </a:fld>
            <a:endParaRPr lang="es-ES_tradnl"/>
          </a:p>
        </p:txBody>
      </p:sp>
    </p:spTree>
    <p:extLst>
      <p:ext uri="{BB962C8B-B14F-4D97-AF65-F5344CB8AC3E}">
        <p14:creationId xmlns:p14="http://schemas.microsoft.com/office/powerpoint/2010/main" val="149054164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5" r:id="rId12"/>
    <p:sldLayoutId id="2147483686" r:id="rId13"/>
    <p:sldLayoutId id="2147483687" r:id="rId14"/>
    <p:sldLayoutId id="2147483688" r:id="rId15"/>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
          <p:cNvPicPr>
            <a:picLocks noChangeAspect="1"/>
          </p:cNvPicPr>
          <p:nvPr/>
        </p:nvPicPr>
        <p:blipFill>
          <a:blip r:embed="rId2"/>
          <a:stretch>
            <a:fillRect/>
          </a:stretch>
        </p:blipFill>
        <p:spPr>
          <a:xfrm>
            <a:off x="-14195" y="0"/>
            <a:ext cx="9158195" cy="5151485"/>
          </a:xfrm>
          <a:prstGeom prst="rect">
            <a:avLst/>
          </a:prstGeom>
        </p:spPr>
      </p:pic>
    </p:spTree>
    <p:extLst>
      <p:ext uri="{BB962C8B-B14F-4D97-AF65-F5344CB8AC3E}">
        <p14:creationId xmlns:p14="http://schemas.microsoft.com/office/powerpoint/2010/main" val="13860846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Se </a:t>
            </a:r>
            <a:r>
              <a:rPr lang="en-US" sz="3000" dirty="0" err="1"/>
              <a:t>debe</a:t>
            </a:r>
            <a:r>
              <a:rPr lang="en-US" sz="3000" dirty="0"/>
              <a:t> </a:t>
            </a:r>
            <a:r>
              <a:rPr lang="en-US" sz="3000" dirty="0" err="1"/>
              <a:t>llamar</a:t>
            </a:r>
            <a:r>
              <a:rPr lang="en-US" sz="3000" dirty="0"/>
              <a:t> a _______________ antes de </a:t>
            </a:r>
            <a:r>
              <a:rPr lang="en-US" sz="3000" dirty="0" err="1"/>
              <a:t>usar</a:t>
            </a:r>
            <a:r>
              <a:rPr lang="en-US" sz="3000" dirty="0"/>
              <a:t> Xamarin.Forms</a:t>
            </a:r>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dirty="0" err="1">
                <a:latin typeface="Calibri" pitchFamily="34" charset="0"/>
              </a:rPr>
              <a:t>Forms.Initialize</a:t>
            </a:r>
            <a:endParaRPr lang="en-US"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a:t>
            </a:r>
            <a:r>
              <a:rPr lang="en-US" dirty="0" err="1">
                <a:latin typeface="Calibri" pitchFamily="34" charset="0"/>
              </a:rPr>
              <a:t>Forms.Init</a:t>
            </a:r>
            <a:endParaRPr lang="en-US" sz="2100" dirty="0">
              <a:latin typeface="Calibri" pitchFamily="34" charset="0"/>
            </a:endParaRPr>
          </a:p>
        </p:txBody>
      </p:sp>
    </p:spTree>
    <p:extLst>
      <p:ext uri="{BB962C8B-B14F-4D97-AF65-F5344CB8AC3E}">
        <p14:creationId xmlns:p14="http://schemas.microsoft.com/office/powerpoint/2010/main" val="4288974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9232 0.39699 " pathEditMode="relative" rAng="0" ptsTypes="AA">
                                      <p:cBhvr>
                                        <p:cTn id="6" dur="2000" fill="hold"/>
                                        <p:tgtEl>
                                          <p:spTgt spid="5"/>
                                        </p:tgtEl>
                                        <p:attrNameLst>
                                          <p:attrName>ppt_x</p:attrName>
                                          <p:attrName>ppt_y</p:attrName>
                                        </p:attrNameLst>
                                      </p:cBhvr>
                                      <p:rCtr x="-14622"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a:defRPr/>
            </a:pPr>
            <a:r>
              <a:rPr lang="en-US" sz="3000" dirty="0"/>
              <a:t>¿</a:t>
            </a:r>
            <a:r>
              <a:rPr lang="en-US" sz="3000" dirty="0" err="1"/>
              <a:t>Qué</a:t>
            </a:r>
            <a:r>
              <a:rPr lang="en-US" sz="3000" dirty="0"/>
              <a:t> patron </a:t>
            </a:r>
            <a:r>
              <a:rPr lang="en-US" sz="3000" dirty="0" err="1"/>
              <a:t>solemos</a:t>
            </a:r>
            <a:r>
              <a:rPr lang="en-US" sz="3000" dirty="0"/>
              <a:t> </a:t>
            </a:r>
            <a:r>
              <a:rPr lang="en-US" sz="3000" dirty="0" err="1"/>
              <a:t>aplicar</a:t>
            </a:r>
            <a:r>
              <a:rPr lang="en-US" sz="3000" dirty="0"/>
              <a:t> </a:t>
            </a:r>
            <a:r>
              <a:rPr lang="en-US" sz="3000" dirty="0" err="1"/>
              <a:t>en</a:t>
            </a:r>
            <a:r>
              <a:rPr lang="en-US" sz="3000" dirty="0"/>
              <a:t> el Desarrollo de </a:t>
            </a:r>
            <a:r>
              <a:rPr lang="en-US" sz="3000" dirty="0" err="1"/>
              <a:t>nuestras</a:t>
            </a:r>
            <a:r>
              <a:rPr lang="en-US" sz="3000" dirty="0"/>
              <a:t> Apps </a:t>
            </a:r>
            <a:r>
              <a:rPr lang="en-US" sz="3000" dirty="0" err="1"/>
              <a:t>Xamarin.Forms</a:t>
            </a:r>
            <a:r>
              <a:rPr lang="en-US" sz="3000" dirty="0"/>
              <a:t>?</a:t>
            </a:r>
            <a:br>
              <a:rPr lang="en-US" sz="3000" dirty="0"/>
            </a:br>
            <a:endParaRPr lang="en-US"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A. </a:t>
            </a:r>
            <a:r>
              <a:rPr lang="es-ES" sz="1350" dirty="0"/>
              <a:t>MVC</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B. </a:t>
            </a:r>
            <a:r>
              <a:rPr lang="es-ES" sz="1350" dirty="0"/>
              <a:t>MVVM</a:t>
            </a:r>
            <a:endParaRPr lang="en-US" sz="2100" b="1" dirty="0">
              <a:latin typeface="Calibri" pitchFamily="34" charset="0"/>
            </a:endParaRPr>
          </a:p>
        </p:txBody>
      </p:sp>
    </p:spTree>
    <p:extLst>
      <p:ext uri="{BB962C8B-B14F-4D97-AF65-F5344CB8AC3E}">
        <p14:creationId xmlns:p14="http://schemas.microsoft.com/office/powerpoint/2010/main" val="14918368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Para </a:t>
            </a:r>
            <a:r>
              <a:rPr lang="en-US" sz="3000" dirty="0" err="1"/>
              <a:t>establecer</a:t>
            </a:r>
            <a:r>
              <a:rPr lang="en-US" sz="3000" dirty="0"/>
              <a:t> la </a:t>
            </a:r>
            <a:r>
              <a:rPr lang="en-US" sz="3000" dirty="0" err="1"/>
              <a:t>página</a:t>
            </a:r>
            <a:r>
              <a:rPr lang="en-US" sz="3000" dirty="0"/>
              <a:t> a la que se </a:t>
            </a:r>
            <a:r>
              <a:rPr lang="en-US" sz="3000" dirty="0" err="1"/>
              <a:t>realiza</a:t>
            </a:r>
            <a:r>
              <a:rPr lang="en-US" sz="3000" dirty="0"/>
              <a:t> la </a:t>
            </a:r>
            <a:r>
              <a:rPr lang="en-US" sz="3000" dirty="0" err="1"/>
              <a:t>navegación</a:t>
            </a:r>
            <a:r>
              <a:rPr lang="en-US" sz="3000" dirty="0"/>
              <a:t> </a:t>
            </a:r>
            <a:r>
              <a:rPr lang="en-US" sz="3000" dirty="0" err="1"/>
              <a:t>inicial</a:t>
            </a:r>
            <a:r>
              <a:rPr lang="en-US" sz="3000" dirty="0"/>
              <a:t> </a:t>
            </a:r>
            <a:r>
              <a:rPr lang="en-US" sz="3000" dirty="0" err="1"/>
              <a:t>debemos</a:t>
            </a:r>
            <a:r>
              <a:rPr lang="en-US" sz="3000" dirty="0"/>
              <a:t> </a:t>
            </a:r>
            <a:r>
              <a:rPr lang="en-US" sz="3000" dirty="0" err="1"/>
              <a:t>llamar</a:t>
            </a:r>
            <a:r>
              <a:rPr lang="en-US" sz="3000" dirty="0"/>
              <a:t> a…</a:t>
            </a:r>
            <a:br>
              <a:rPr lang="en-US" sz="3000" dirty="0"/>
            </a:br>
            <a:endParaRPr lang="en-US" sz="3000" dirty="0"/>
          </a:p>
        </p:txBody>
      </p:sp>
      <p:sp>
        <p:nvSpPr>
          <p:cNvPr id="4" name="TextBox 3"/>
          <p:cNvSpPr txBox="1">
            <a:spLocks noChangeArrowheads="1"/>
          </p:cNvSpPr>
          <p:nvPr/>
        </p:nvSpPr>
        <p:spPr bwMode="auto">
          <a:xfrm>
            <a:off x="1885949" y="1504951"/>
            <a:ext cx="2328241" cy="1246495"/>
          </a:xfrm>
          <a:prstGeom prst="rect">
            <a:avLst/>
          </a:prstGeom>
          <a:noFill/>
          <a:ln w="28575">
            <a:solidFill>
              <a:srgbClr val="FF0000"/>
            </a:solidFill>
            <a:miter lim="800000"/>
            <a:headEnd/>
            <a:tailEnd/>
          </a:ln>
        </p:spPr>
        <p:txBody>
          <a:bodyPr wrap="square">
            <a:spAutoFit/>
          </a:bodyPr>
          <a:lstStyle/>
          <a:p>
            <a:pPr algn="ctr"/>
            <a:r>
              <a:rPr lang="en-US" sz="2700" dirty="0">
                <a:latin typeface="Calibri" pitchFamily="34" charset="0"/>
              </a:rPr>
              <a:t>A. </a:t>
            </a:r>
            <a:r>
              <a:rPr lang="en-US" sz="2400" dirty="0" err="1">
                <a:latin typeface="Calibri" pitchFamily="34" charset="0"/>
              </a:rPr>
              <a:t>Application.MainPage</a:t>
            </a:r>
            <a:endParaRPr lang="en-US" sz="1500" dirty="0">
              <a:latin typeface="Calibri" pitchFamily="34" charset="0"/>
            </a:endParaRPr>
          </a:p>
        </p:txBody>
      </p:sp>
      <p:sp>
        <p:nvSpPr>
          <p:cNvPr id="5" name="TextBox 4"/>
          <p:cNvSpPr txBox="1">
            <a:spLocks noChangeArrowheads="1"/>
          </p:cNvSpPr>
          <p:nvPr/>
        </p:nvSpPr>
        <p:spPr bwMode="auto">
          <a:xfrm>
            <a:off x="4343400" y="1504951"/>
            <a:ext cx="2773017" cy="1246495"/>
          </a:xfrm>
          <a:prstGeom prst="rect">
            <a:avLst/>
          </a:prstGeom>
          <a:noFill/>
          <a:ln w="28575">
            <a:solidFill>
              <a:srgbClr val="FF0000"/>
            </a:solidFill>
            <a:miter lim="800000"/>
            <a:headEnd/>
            <a:tailEnd/>
          </a:ln>
        </p:spPr>
        <p:txBody>
          <a:bodyPr wrap="square">
            <a:spAutoFit/>
          </a:bodyPr>
          <a:lstStyle/>
          <a:p>
            <a:pPr algn="ctr"/>
            <a:r>
              <a:rPr lang="en-US" sz="2700" dirty="0">
                <a:latin typeface="Calibri" pitchFamily="34" charset="0"/>
              </a:rPr>
              <a:t>B. </a:t>
            </a:r>
            <a:r>
              <a:rPr lang="en-US" sz="2400" dirty="0" err="1">
                <a:latin typeface="Calibri" pitchFamily="34" charset="0"/>
              </a:rPr>
              <a:t>Application.FirstPage</a:t>
            </a:r>
            <a:endParaRPr lang="en-US" sz="2400" dirty="0">
              <a:latin typeface="Calibri" pitchFamily="34" charset="0"/>
            </a:endParaRPr>
          </a:p>
        </p:txBody>
      </p:sp>
    </p:spTree>
    <p:extLst>
      <p:ext uri="{BB962C8B-B14F-4D97-AF65-F5344CB8AC3E}">
        <p14:creationId xmlns:p14="http://schemas.microsoft.com/office/powerpoint/2010/main" val="42250846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05556E-6 -2.46914E-7 L 0.00434 0.36975 " pathEditMode="relative" rAng="0" ptsTypes="AA">
                                      <p:cBhvr>
                                        <p:cTn id="6" dur="2000" fill="hold"/>
                                        <p:tgtEl>
                                          <p:spTgt spid="4"/>
                                        </p:tgtEl>
                                        <p:attrNameLst>
                                          <p:attrName>ppt_x</p:attrName>
                                          <p:attrName>ppt_y</p:attrName>
                                        </p:attrNameLst>
                                      </p:cBhvr>
                                      <p:rCtr x="208" y="1848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a:defRPr/>
            </a:pPr>
            <a:r>
              <a:rPr lang="en-US" sz="3000" dirty="0"/>
              <a:t>¿</a:t>
            </a:r>
            <a:r>
              <a:rPr lang="en-US" sz="3000" dirty="0" err="1"/>
              <a:t>Qué</a:t>
            </a:r>
            <a:r>
              <a:rPr lang="en-US" sz="3000" dirty="0"/>
              <a:t> </a:t>
            </a:r>
            <a:r>
              <a:rPr lang="en-US" sz="3000" dirty="0" err="1"/>
              <a:t>lenguaje</a:t>
            </a:r>
            <a:r>
              <a:rPr lang="en-US" sz="3000" dirty="0"/>
              <a:t> </a:t>
            </a:r>
            <a:r>
              <a:rPr lang="en-US" sz="3000" dirty="0" err="1"/>
              <a:t>utilizamos</a:t>
            </a:r>
            <a:r>
              <a:rPr lang="en-US" sz="3000" dirty="0"/>
              <a:t> para </a:t>
            </a:r>
            <a:r>
              <a:rPr lang="en-US" sz="3000" dirty="0" err="1"/>
              <a:t>desarrollar</a:t>
            </a:r>
            <a:r>
              <a:rPr lang="en-US" sz="3000" dirty="0"/>
              <a:t> la </a:t>
            </a:r>
            <a:r>
              <a:rPr lang="en-US" sz="3000" dirty="0" err="1"/>
              <a:t>lógica</a:t>
            </a:r>
            <a:r>
              <a:rPr lang="en-US" sz="3000" dirty="0"/>
              <a:t> </a:t>
            </a:r>
            <a:r>
              <a:rPr lang="en-US" sz="3000" dirty="0" err="1"/>
              <a:t>en</a:t>
            </a:r>
            <a:r>
              <a:rPr lang="en-US" sz="3000" dirty="0"/>
              <a:t> </a:t>
            </a:r>
            <a:r>
              <a:rPr lang="en-US" sz="3000" dirty="0" err="1"/>
              <a:t>Xamarin.Forms</a:t>
            </a:r>
            <a:r>
              <a:rPr lang="en-US" sz="3000" dirty="0"/>
              <a:t>?</a:t>
            </a:r>
            <a:br>
              <a:rPr lang="en-US" sz="3000" dirty="0"/>
            </a:br>
            <a:endParaRPr lang="en-US"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A. </a:t>
            </a:r>
            <a:r>
              <a:rPr lang="es-ES" sz="1350" dirty="0"/>
              <a:t>C#</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B. </a:t>
            </a:r>
            <a:r>
              <a:rPr lang="es-ES" sz="1350" dirty="0"/>
              <a:t>Varias opciones</a:t>
            </a:r>
            <a:endParaRPr lang="en-US" sz="2100" b="1" dirty="0">
              <a:latin typeface="Calibri" pitchFamily="34" charset="0"/>
            </a:endParaRPr>
          </a:p>
        </p:txBody>
      </p:sp>
    </p:spTree>
    <p:extLst>
      <p:ext uri="{BB962C8B-B14F-4D97-AF65-F5344CB8AC3E}">
        <p14:creationId xmlns:p14="http://schemas.microsoft.com/office/powerpoint/2010/main" val="33535699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a:t>
            </a:r>
            <a:r>
              <a:rPr lang="en-US" sz="3000" dirty="0" err="1"/>
              <a:t>Qué</a:t>
            </a:r>
            <a:r>
              <a:rPr lang="en-US" sz="3000" dirty="0"/>
              <a:t> </a:t>
            </a:r>
            <a:r>
              <a:rPr lang="en-US" sz="3000" dirty="0" err="1"/>
              <a:t>utilizamos</a:t>
            </a:r>
            <a:r>
              <a:rPr lang="en-US" sz="3000" dirty="0"/>
              <a:t> para </a:t>
            </a:r>
            <a:r>
              <a:rPr lang="en-US" sz="3000" dirty="0" err="1"/>
              <a:t>aplicar</a:t>
            </a:r>
            <a:r>
              <a:rPr lang="en-US" sz="3000" dirty="0"/>
              <a:t> </a:t>
            </a:r>
            <a:r>
              <a:rPr lang="en-US" sz="3000" dirty="0" err="1"/>
              <a:t>cambios</a:t>
            </a:r>
            <a:r>
              <a:rPr lang="en-US" sz="3000" dirty="0"/>
              <a:t> </a:t>
            </a:r>
            <a:r>
              <a:rPr lang="en-US" sz="3000" dirty="0" err="1"/>
              <a:t>específos</a:t>
            </a:r>
            <a:r>
              <a:rPr lang="en-US" sz="3000" dirty="0"/>
              <a:t> </a:t>
            </a:r>
            <a:r>
              <a:rPr lang="en-US" sz="3000" dirty="0" err="1"/>
              <a:t>en</a:t>
            </a:r>
            <a:r>
              <a:rPr lang="en-US" sz="3000" dirty="0"/>
              <a:t> la UI </a:t>
            </a:r>
            <a:r>
              <a:rPr lang="en-US" sz="3000" dirty="0" err="1"/>
              <a:t>por</a:t>
            </a:r>
            <a:r>
              <a:rPr lang="en-US" sz="3000" dirty="0"/>
              <a:t> </a:t>
            </a:r>
            <a:r>
              <a:rPr lang="en-US" sz="3000" dirty="0" err="1"/>
              <a:t>plataforma</a:t>
            </a:r>
            <a:r>
              <a:rPr lang="en-US" sz="3000" dirty="0"/>
              <a:t>?</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err="1">
                <a:latin typeface="Calibri" pitchFamily="34" charset="0"/>
              </a:rPr>
              <a:t>OnPlatform</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a:t>
            </a:r>
            <a:r>
              <a:rPr lang="en-US" sz="2100" dirty="0" err="1">
                <a:latin typeface="Calibri" pitchFamily="34" charset="0"/>
              </a:rPr>
              <a:t>OnIdiom</a:t>
            </a:r>
            <a:endParaRPr lang="en-US" sz="2100" dirty="0">
              <a:latin typeface="Calibri" pitchFamily="34" charset="0"/>
            </a:endParaRPr>
          </a:p>
        </p:txBody>
      </p:sp>
    </p:spTree>
    <p:extLst>
      <p:ext uri="{BB962C8B-B14F-4D97-AF65-F5344CB8AC3E}">
        <p14:creationId xmlns:p14="http://schemas.microsoft.com/office/powerpoint/2010/main" val="5603459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a:t>
            </a:r>
            <a:r>
              <a:rPr lang="en-US" sz="3000" dirty="0" err="1"/>
              <a:t>Todo</a:t>
            </a:r>
            <a:r>
              <a:rPr lang="en-US" sz="3000" dirty="0"/>
              <a:t> el </a:t>
            </a:r>
            <a:r>
              <a:rPr lang="en-US" sz="3000" dirty="0" err="1"/>
              <a:t>código</a:t>
            </a:r>
            <a:r>
              <a:rPr lang="en-US" sz="3000" dirty="0"/>
              <a:t> de Xamarin </a:t>
            </a:r>
            <a:r>
              <a:rPr lang="en-US" sz="3000" dirty="0" err="1"/>
              <a:t>es</a:t>
            </a:r>
            <a:r>
              <a:rPr lang="en-US" sz="3000" dirty="0"/>
              <a:t> 100% </a:t>
            </a:r>
            <a:r>
              <a:rPr lang="en-US" sz="3000" dirty="0" err="1"/>
              <a:t>compartido</a:t>
            </a:r>
            <a:r>
              <a:rPr lang="en-US" sz="3000" dirty="0"/>
              <a:t>?</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a:latin typeface="Calibri" pitchFamily="34" charset="0"/>
              </a:rPr>
              <a:t>No</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a:t>
            </a:r>
            <a:r>
              <a:rPr lang="en-US" sz="2100" dirty="0">
                <a:latin typeface="Calibri" pitchFamily="34" charset="0"/>
              </a:rPr>
              <a:t>Si</a:t>
            </a:r>
          </a:p>
        </p:txBody>
      </p:sp>
    </p:spTree>
    <p:extLst>
      <p:ext uri="{BB962C8B-B14F-4D97-AF65-F5344CB8AC3E}">
        <p14:creationId xmlns:p14="http://schemas.microsoft.com/office/powerpoint/2010/main" val="40413413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a:defRPr/>
            </a:pPr>
            <a:r>
              <a:rPr lang="en-US" sz="3000" dirty="0"/>
              <a:t>¿</a:t>
            </a:r>
            <a:r>
              <a:rPr lang="en-US" sz="3000" dirty="0" err="1"/>
              <a:t>Qué</a:t>
            </a:r>
            <a:r>
              <a:rPr lang="en-US" sz="3000" dirty="0"/>
              <a:t> control no </a:t>
            </a:r>
            <a:r>
              <a:rPr lang="en-US" sz="3000" dirty="0" err="1"/>
              <a:t>existe</a:t>
            </a:r>
            <a:r>
              <a:rPr lang="en-US" sz="3000" dirty="0"/>
              <a:t> </a:t>
            </a:r>
            <a:r>
              <a:rPr lang="en-US" sz="3000" dirty="0" err="1"/>
              <a:t>en</a:t>
            </a:r>
            <a:r>
              <a:rPr lang="en-US" sz="3000" dirty="0"/>
              <a:t> Xamarin.Forms?</a:t>
            </a:r>
            <a:br>
              <a:rPr lang="en-US" sz="3000" dirty="0"/>
            </a:br>
            <a:endParaRPr lang="en-US"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A. </a:t>
            </a:r>
            <a:r>
              <a:rPr lang="es-ES" sz="1350" dirty="0" err="1"/>
              <a:t>ListView</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B. </a:t>
            </a:r>
            <a:r>
              <a:rPr lang="es-ES" sz="1350" dirty="0" err="1"/>
              <a:t>ListBox</a:t>
            </a:r>
            <a:endParaRPr lang="en-US" sz="2100" b="1" dirty="0">
              <a:latin typeface="Calibri" pitchFamily="34" charset="0"/>
            </a:endParaRPr>
          </a:p>
        </p:txBody>
      </p:sp>
    </p:spTree>
    <p:extLst>
      <p:ext uri="{BB962C8B-B14F-4D97-AF65-F5344CB8AC3E}">
        <p14:creationId xmlns:p14="http://schemas.microsoft.com/office/powerpoint/2010/main" val="9405945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¿Xamarin Live Player </a:t>
            </a:r>
            <a:r>
              <a:rPr lang="en-US" sz="3000" dirty="0" err="1"/>
              <a:t>permite</a:t>
            </a:r>
            <a:r>
              <a:rPr lang="en-US" sz="3000" dirty="0"/>
              <a:t> </a:t>
            </a:r>
            <a:r>
              <a:rPr lang="en-US" sz="3000" dirty="0" err="1"/>
              <a:t>lanzar</a:t>
            </a:r>
            <a:r>
              <a:rPr lang="en-US" sz="3000" dirty="0"/>
              <a:t> Apps iOS sin </a:t>
            </a:r>
            <a:r>
              <a:rPr lang="en-US" sz="3000" dirty="0" err="1"/>
              <a:t>conexión</a:t>
            </a:r>
            <a:r>
              <a:rPr lang="en-US" sz="3000" dirty="0"/>
              <a:t> a un Mac?</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a:latin typeface="Calibri" pitchFamily="34" charset="0"/>
              </a:rPr>
              <a:t>Si</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a:t>
            </a:r>
            <a:r>
              <a:rPr lang="en-US" sz="2100" dirty="0">
                <a:latin typeface="Calibri" pitchFamily="34" charset="0"/>
              </a:rPr>
              <a:t>No</a:t>
            </a:r>
          </a:p>
        </p:txBody>
      </p:sp>
    </p:spTree>
    <p:extLst>
      <p:ext uri="{BB962C8B-B14F-4D97-AF65-F5344CB8AC3E}">
        <p14:creationId xmlns:p14="http://schemas.microsoft.com/office/powerpoint/2010/main" val="31558349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a:t>
            </a:r>
            <a:r>
              <a:rPr lang="en-US" sz="3000" dirty="0" err="1"/>
              <a:t>Qué</a:t>
            </a:r>
            <a:r>
              <a:rPr lang="en-US" sz="3000" dirty="0"/>
              <a:t> </a:t>
            </a:r>
            <a:r>
              <a:rPr lang="en-US" sz="3000" dirty="0" err="1"/>
              <a:t>plataforma</a:t>
            </a:r>
            <a:r>
              <a:rPr lang="en-US" sz="3000" dirty="0"/>
              <a:t> se </a:t>
            </a:r>
            <a:r>
              <a:rPr lang="en-US" sz="3000" dirty="0" err="1"/>
              <a:t>añadirá</a:t>
            </a:r>
            <a:r>
              <a:rPr lang="en-US" sz="3000" dirty="0"/>
              <a:t> </a:t>
            </a:r>
            <a:r>
              <a:rPr lang="en-US" sz="3000" dirty="0" err="1"/>
              <a:t>en</a:t>
            </a:r>
            <a:r>
              <a:rPr lang="en-US" sz="3000" dirty="0"/>
              <a:t> Xamarin.Forms 3.0?</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a:latin typeface="Calibri" pitchFamily="34" charset="0"/>
              </a:rPr>
              <a:t>Linux</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a:t>
            </a:r>
            <a:r>
              <a:rPr lang="en-US" sz="2100" dirty="0">
                <a:latin typeface="Calibri" pitchFamily="34" charset="0"/>
              </a:rPr>
              <a:t>Chrome OS</a:t>
            </a:r>
          </a:p>
        </p:txBody>
      </p:sp>
    </p:spTree>
    <p:extLst>
      <p:ext uri="{BB962C8B-B14F-4D97-AF65-F5344CB8AC3E}">
        <p14:creationId xmlns:p14="http://schemas.microsoft.com/office/powerpoint/2010/main" val="1645176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a:defRPr/>
            </a:pPr>
            <a:r>
              <a:rPr lang="en-US" sz="3000" dirty="0"/>
              <a:t>Xamarin </a:t>
            </a:r>
            <a:r>
              <a:rPr lang="en-US" sz="3000" dirty="0" err="1"/>
              <a:t>va</a:t>
            </a:r>
            <a:r>
              <a:rPr lang="en-US" sz="3000" dirty="0"/>
              <a:t> a </a:t>
            </a:r>
            <a:r>
              <a:rPr lang="en-US" sz="3000" dirty="0" err="1"/>
              <a:t>cambiar</a:t>
            </a:r>
            <a:r>
              <a:rPr lang="en-US" sz="3000" dirty="0"/>
              <a:t> la forma de </a:t>
            </a:r>
            <a:r>
              <a:rPr lang="en-US" sz="3000" dirty="0" err="1"/>
              <a:t>renderizar</a:t>
            </a:r>
            <a:r>
              <a:rPr lang="en-US" sz="3000" dirty="0"/>
              <a:t> </a:t>
            </a:r>
            <a:r>
              <a:rPr lang="en-US" sz="3000" dirty="0" err="1"/>
              <a:t>elementos</a:t>
            </a:r>
            <a:r>
              <a:rPr lang="en-US" sz="3000" dirty="0"/>
              <a:t> </a:t>
            </a:r>
            <a:r>
              <a:rPr lang="en-US" sz="3000" dirty="0" err="1"/>
              <a:t>visuales</a:t>
            </a:r>
            <a:r>
              <a:rPr lang="en-US" sz="3000" dirty="0"/>
              <a:t> para </a:t>
            </a:r>
            <a:r>
              <a:rPr lang="en-US" sz="3000" dirty="0" err="1"/>
              <a:t>mejorar</a:t>
            </a:r>
            <a:r>
              <a:rPr lang="en-US" sz="3000" dirty="0"/>
              <a:t> el </a:t>
            </a:r>
            <a:r>
              <a:rPr lang="en-US" sz="3000" dirty="0" err="1"/>
              <a:t>rendimiento</a:t>
            </a:r>
            <a:r>
              <a:rPr lang="en-US" sz="3000" dirty="0"/>
              <a:t>,  ¿</a:t>
            </a:r>
            <a:r>
              <a:rPr lang="en-US" sz="3000" dirty="0" err="1"/>
              <a:t>qué</a:t>
            </a:r>
            <a:r>
              <a:rPr lang="en-US" sz="3000" dirty="0"/>
              <a:t> </a:t>
            </a:r>
            <a:r>
              <a:rPr lang="en-US" sz="3000" dirty="0" err="1"/>
              <a:t>nombre</a:t>
            </a:r>
            <a:r>
              <a:rPr lang="en-US" sz="3000" dirty="0"/>
              <a:t> </a:t>
            </a:r>
            <a:r>
              <a:rPr lang="en-US" sz="3000" dirty="0" err="1"/>
              <a:t>recibe</a:t>
            </a:r>
            <a:r>
              <a:rPr lang="en-US" sz="3000" dirty="0"/>
              <a:t>?</a:t>
            </a:r>
            <a:br>
              <a:rPr lang="en-US" sz="3000" dirty="0"/>
            </a:br>
            <a:endParaRPr lang="en-US"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A. </a:t>
            </a:r>
            <a:r>
              <a:rPr lang="es-ES" sz="1350" dirty="0" err="1"/>
              <a:t>Embeded</a:t>
            </a:r>
            <a:r>
              <a:rPr lang="es-ES" sz="1350" dirty="0"/>
              <a:t> </a:t>
            </a:r>
            <a:r>
              <a:rPr lang="es-ES" sz="1350" dirty="0" err="1"/>
              <a:t>Renderers</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B. </a:t>
            </a:r>
            <a:r>
              <a:rPr lang="es-ES" sz="1350" dirty="0" err="1"/>
              <a:t>Fast</a:t>
            </a:r>
            <a:r>
              <a:rPr lang="es-ES" sz="1350" dirty="0"/>
              <a:t> </a:t>
            </a:r>
            <a:r>
              <a:rPr lang="es-ES" sz="1350" dirty="0" err="1"/>
              <a:t>Renderers</a:t>
            </a:r>
            <a:endParaRPr lang="en-US" sz="2100" b="1" dirty="0">
              <a:latin typeface="Calibri" pitchFamily="34" charset="0"/>
            </a:endParaRPr>
          </a:p>
        </p:txBody>
      </p:sp>
    </p:spTree>
    <p:extLst>
      <p:ext uri="{BB962C8B-B14F-4D97-AF65-F5344CB8AC3E}">
        <p14:creationId xmlns:p14="http://schemas.microsoft.com/office/powerpoint/2010/main" val="28694887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n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0223" y="341076"/>
            <a:ext cx="1153931" cy="1158128"/>
          </a:xfrm>
          <a:prstGeom prst="rect">
            <a:avLst/>
          </a:prstGeom>
        </p:spPr>
      </p:pic>
      <p:sp>
        <p:nvSpPr>
          <p:cNvPr id="22" name="CuadroTexto 12"/>
          <p:cNvSpPr txBox="1"/>
          <p:nvPr/>
        </p:nvSpPr>
        <p:spPr>
          <a:xfrm>
            <a:off x="3379812" y="1670642"/>
            <a:ext cx="5101076" cy="2031325"/>
          </a:xfrm>
          <a:prstGeom prst="rect">
            <a:avLst/>
          </a:prstGeom>
          <a:noFill/>
        </p:spPr>
        <p:txBody>
          <a:bodyPr wrap="none" rtlCol="0">
            <a:spAutoFit/>
          </a:bodyPr>
          <a:lstStyle/>
          <a:p>
            <a:pPr algn="ctr"/>
            <a:r>
              <a:rPr lang="es-ES_tradnl" sz="6600" b="1" dirty="0">
                <a:solidFill>
                  <a:schemeClr val="tx1">
                    <a:lumMod val="85000"/>
                    <a:lumOff val="15000"/>
                  </a:schemeClr>
                </a:solidFill>
                <a:latin typeface="Roboto" charset="0"/>
                <a:ea typeface="Roboto" charset="0"/>
                <a:cs typeface="Roboto" charset="0"/>
              </a:rPr>
              <a:t>El gorila</a:t>
            </a:r>
          </a:p>
          <a:p>
            <a:pPr algn="ctr"/>
            <a:r>
              <a:rPr lang="es-ES_tradnl" sz="6000" dirty="0">
                <a:solidFill>
                  <a:schemeClr val="accent1"/>
                </a:solidFill>
                <a:latin typeface="Roboto" charset="0"/>
                <a:ea typeface="Roboto" charset="0"/>
                <a:cs typeface="Roboto" charset="0"/>
              </a:rPr>
              <a:t>PREGUNTÓN</a:t>
            </a:r>
            <a:endParaRPr lang="es-ES_tradnl" sz="8800" dirty="0">
              <a:solidFill>
                <a:schemeClr val="accent1"/>
              </a:solidFill>
              <a:latin typeface="Roboto" charset="0"/>
              <a:ea typeface="Roboto" charset="0"/>
              <a:cs typeface="Roboto" charset="0"/>
            </a:endParaRPr>
          </a:p>
        </p:txBody>
      </p:sp>
      <p:pic>
        <p:nvPicPr>
          <p:cNvPr id="13" name="Picture 2" descr="Resultado de imagen de gorilla 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500187"/>
            <a:ext cx="3521869" cy="3643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2115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a:defRPr/>
            </a:pPr>
            <a:r>
              <a:rPr lang="en-US" sz="3000" dirty="0"/>
              <a:t>¿</a:t>
            </a:r>
            <a:r>
              <a:rPr lang="en-US" sz="3000" dirty="0" err="1"/>
              <a:t>En</a:t>
            </a:r>
            <a:r>
              <a:rPr lang="en-US" sz="3000" dirty="0"/>
              <a:t> que </a:t>
            </a:r>
            <a:r>
              <a:rPr lang="en-US" sz="3000" dirty="0" err="1"/>
              <a:t>plataformas</a:t>
            </a:r>
            <a:r>
              <a:rPr lang="en-US" sz="3000" dirty="0"/>
              <a:t> </a:t>
            </a:r>
            <a:r>
              <a:rPr lang="en-US" sz="3000" dirty="0" err="1"/>
              <a:t>esta</a:t>
            </a:r>
            <a:r>
              <a:rPr lang="en-US" sz="3000" dirty="0"/>
              <a:t> </a:t>
            </a:r>
            <a:r>
              <a:rPr lang="en-US" sz="3000" dirty="0" err="1"/>
              <a:t>disponible</a:t>
            </a:r>
            <a:r>
              <a:rPr lang="en-US" sz="3000" dirty="0"/>
              <a:t> Xamarin Live Player?</a:t>
            </a:r>
            <a:endParaRPr lang="en-US" dirty="0"/>
          </a:p>
        </p:txBody>
      </p:sp>
      <p:sp>
        <p:nvSpPr>
          <p:cNvPr id="4" name="TextBox 3"/>
          <p:cNvSpPr txBox="1">
            <a:spLocks noChangeArrowheads="1"/>
          </p:cNvSpPr>
          <p:nvPr/>
        </p:nvSpPr>
        <p:spPr bwMode="auto">
          <a:xfrm>
            <a:off x="1885950" y="1504951"/>
            <a:ext cx="2000250" cy="71558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A. </a:t>
            </a:r>
            <a:r>
              <a:rPr lang="es-ES" sz="1350" dirty="0"/>
              <a:t>Android, iOS y Windows</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B. </a:t>
            </a:r>
            <a:r>
              <a:rPr lang="es-ES" sz="1350" dirty="0"/>
              <a:t>Android e iOS</a:t>
            </a:r>
            <a:endParaRPr lang="en-US" sz="2100" b="1" dirty="0">
              <a:latin typeface="Calibri" pitchFamily="34" charset="0"/>
            </a:endParaRPr>
          </a:p>
        </p:txBody>
      </p:sp>
    </p:spTree>
    <p:extLst>
      <p:ext uri="{BB962C8B-B14F-4D97-AF65-F5344CB8AC3E}">
        <p14:creationId xmlns:p14="http://schemas.microsoft.com/office/powerpoint/2010/main" val="23311982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a:t>
            </a:r>
            <a:r>
              <a:rPr lang="en-US" sz="3000" dirty="0" err="1"/>
              <a:t>Cómo</a:t>
            </a:r>
            <a:r>
              <a:rPr lang="en-US" sz="3000" dirty="0"/>
              <a:t> </a:t>
            </a:r>
            <a:r>
              <a:rPr lang="en-US" sz="3000" dirty="0" err="1"/>
              <a:t>establecemos</a:t>
            </a:r>
            <a:r>
              <a:rPr lang="en-US" sz="3000" dirty="0"/>
              <a:t> el context </a:t>
            </a:r>
            <a:r>
              <a:rPr lang="en-US" sz="3000" dirty="0" err="1"/>
              <a:t>en</a:t>
            </a:r>
            <a:r>
              <a:rPr lang="en-US" sz="3000" dirty="0"/>
              <a:t> Xamarin.Forms?</a:t>
            </a:r>
            <a:br>
              <a:rPr lang="en-US" sz="3000" dirty="0"/>
            </a:br>
            <a:endParaRPr lang="en-US" sz="3000" dirty="0"/>
          </a:p>
        </p:txBody>
      </p:sp>
      <p:sp>
        <p:nvSpPr>
          <p:cNvPr id="4" name="TextBox 3"/>
          <p:cNvSpPr txBox="1">
            <a:spLocks noChangeArrowheads="1"/>
          </p:cNvSpPr>
          <p:nvPr/>
        </p:nvSpPr>
        <p:spPr bwMode="auto">
          <a:xfrm>
            <a:off x="1885950" y="1504951"/>
            <a:ext cx="2000250" cy="1246495"/>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err="1">
                <a:latin typeface="Calibri" pitchFamily="34" charset="0"/>
              </a:rPr>
              <a:t>BindingContext</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a:t>
            </a:r>
            <a:r>
              <a:rPr lang="en-US" sz="2100" dirty="0" err="1">
                <a:latin typeface="Calibri" pitchFamily="34" charset="0"/>
              </a:rPr>
              <a:t>DataContext</a:t>
            </a:r>
            <a:endParaRPr lang="en-US" sz="2100" dirty="0">
              <a:latin typeface="Calibri" pitchFamily="34" charset="0"/>
            </a:endParaRPr>
          </a:p>
        </p:txBody>
      </p:sp>
    </p:spTree>
    <p:extLst>
      <p:ext uri="{BB962C8B-B14F-4D97-AF65-F5344CB8AC3E}">
        <p14:creationId xmlns:p14="http://schemas.microsoft.com/office/powerpoint/2010/main" val="5823868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¿Se </a:t>
            </a:r>
            <a:r>
              <a:rPr lang="en-US" sz="3000" dirty="0" err="1"/>
              <a:t>pueden</a:t>
            </a:r>
            <a:r>
              <a:rPr lang="en-US" sz="3000" dirty="0"/>
              <a:t> </a:t>
            </a:r>
            <a:r>
              <a:rPr lang="en-US" sz="3000" dirty="0" err="1"/>
              <a:t>tener</a:t>
            </a:r>
            <a:r>
              <a:rPr lang="en-US" sz="3000" dirty="0"/>
              <a:t> Azure Mobile Apps </a:t>
            </a:r>
            <a:r>
              <a:rPr lang="en-US" sz="3000" dirty="0" err="1"/>
              <a:t>gratuitas</a:t>
            </a:r>
            <a:r>
              <a:rPr lang="en-US" sz="3000" dirty="0"/>
              <a:t>?</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a:latin typeface="Calibri" pitchFamily="34" charset="0"/>
              </a:rPr>
              <a:t>Si</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a:t>
            </a:r>
            <a:r>
              <a:rPr lang="en-US" sz="2100" dirty="0">
                <a:latin typeface="Calibri" pitchFamily="34" charset="0"/>
              </a:rPr>
              <a:t>No</a:t>
            </a:r>
          </a:p>
        </p:txBody>
      </p:sp>
    </p:spTree>
    <p:extLst>
      <p:ext uri="{BB962C8B-B14F-4D97-AF65-F5344CB8AC3E}">
        <p14:creationId xmlns:p14="http://schemas.microsoft.com/office/powerpoint/2010/main" val="9285352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a:defRPr/>
            </a:pPr>
            <a:r>
              <a:rPr lang="en-US" sz="3000" dirty="0"/>
              <a:t>¿Se </a:t>
            </a:r>
            <a:r>
              <a:rPr lang="en-US" sz="3000" dirty="0" err="1"/>
              <a:t>tiene</a:t>
            </a:r>
            <a:r>
              <a:rPr lang="en-US" sz="3000" dirty="0"/>
              <a:t> 100% de </a:t>
            </a:r>
            <a:r>
              <a:rPr lang="en-US" sz="3000" dirty="0" err="1"/>
              <a:t>acceso</a:t>
            </a:r>
            <a:r>
              <a:rPr lang="en-US" sz="3000" dirty="0"/>
              <a:t> a APIs </a:t>
            </a:r>
            <a:r>
              <a:rPr lang="en-US" sz="3000" dirty="0" err="1"/>
              <a:t>nativas</a:t>
            </a:r>
            <a:r>
              <a:rPr lang="en-US" sz="3000" dirty="0"/>
              <a:t> con Xamarin?</a:t>
            </a:r>
            <a:endParaRPr lang="en-US"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A. </a:t>
            </a:r>
            <a:r>
              <a:rPr lang="es-ES" sz="1350" dirty="0"/>
              <a:t>No!</a:t>
            </a:r>
            <a:endParaRPr lang="en-US" sz="1200" b="1"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b="1" dirty="0">
                <a:latin typeface="Calibri" pitchFamily="34" charset="0"/>
              </a:rPr>
              <a:t>B. </a:t>
            </a:r>
            <a:r>
              <a:rPr lang="es-ES" sz="1350" dirty="0"/>
              <a:t>Si!</a:t>
            </a:r>
            <a:endParaRPr lang="en-US" sz="2100" b="1" dirty="0">
              <a:latin typeface="Calibri" pitchFamily="34" charset="0"/>
            </a:endParaRPr>
          </a:p>
        </p:txBody>
      </p:sp>
    </p:spTree>
    <p:extLst>
      <p:ext uri="{BB962C8B-B14F-4D97-AF65-F5344CB8AC3E}">
        <p14:creationId xmlns:p14="http://schemas.microsoft.com/office/powerpoint/2010/main" val="37365690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6915 0.39699 " pathEditMode="relative" rAng="0" ptsTypes="AA">
                                      <p:cBhvr>
                                        <p:cTn id="6" dur="2000" fill="hold"/>
                                        <p:tgtEl>
                                          <p:spTgt spid="5"/>
                                        </p:tgtEl>
                                        <p:attrNameLst>
                                          <p:attrName>ppt_x</p:attrName>
                                          <p:attrName>ppt_y</p:attrName>
                                        </p:attrNameLst>
                                      </p:cBhvr>
                                      <p:rCtr x="-13464"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Enhorabuena!</a:t>
            </a:r>
          </a:p>
        </p:txBody>
      </p:sp>
      <p:sp>
        <p:nvSpPr>
          <p:cNvPr id="3" name="Marcador de texto 2"/>
          <p:cNvSpPr>
            <a:spLocks noGrp="1"/>
          </p:cNvSpPr>
          <p:nvPr>
            <p:ph type="body" sz="quarter" idx="10"/>
          </p:nvPr>
        </p:nvSpPr>
        <p:spPr>
          <a:xfrm>
            <a:off x="5031533" y="903685"/>
            <a:ext cx="4112467" cy="4239815"/>
          </a:xfrm>
        </p:spPr>
        <p:txBody>
          <a:bodyPr/>
          <a:lstStyle/>
          <a:p>
            <a:r>
              <a:rPr lang="es-ES" b="0" dirty="0"/>
              <a:t>Has sido el último superviviente en pie.</a:t>
            </a:r>
          </a:p>
        </p:txBody>
      </p:sp>
      <p:pic>
        <p:nvPicPr>
          <p:cNvPr id="2050" name="Picture 2" descr="Resultado de imagen de monkey happ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715" y="1500187"/>
            <a:ext cx="4857750" cy="3643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04703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1167220" y="1264465"/>
            <a:ext cx="7741002" cy="616292"/>
          </a:xfrm>
          <a:prstGeom prst="rect">
            <a:avLst/>
          </a:prstGeom>
        </p:spPr>
        <p:txBody>
          <a:bodyPr vert="horz" wrap="square" lIns="134464" tIns="107571" rIns="134464" bIns="107571"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685775">
              <a:lnSpc>
                <a:spcPct val="60000"/>
              </a:lnSpc>
              <a:buClr>
                <a:srgbClr val="FFFFFF"/>
              </a:buClr>
              <a:buSzPct val="90000"/>
            </a:pPr>
            <a:r>
              <a:rPr lang="en-US" sz="5735" spc="0" dirty="0">
                <a:solidFill>
                  <a:schemeClr val="tx1"/>
                </a:solidFill>
              </a:rPr>
              <a:t>Gracias a </a:t>
            </a:r>
            <a:r>
              <a:rPr lang="en-US" sz="5735" spc="0" dirty="0" err="1">
                <a:solidFill>
                  <a:schemeClr val="tx1"/>
                </a:solidFill>
              </a:rPr>
              <a:t>todos</a:t>
            </a:r>
            <a:r>
              <a:rPr lang="en-US" sz="5735" spc="0" dirty="0">
                <a:solidFill>
                  <a:schemeClr val="tx1"/>
                </a:solidFill>
              </a:rPr>
              <a:t>!</a:t>
            </a:r>
            <a:endParaRPr lang="en-US" sz="5735" spc="0" dirty="0">
              <a:solidFill>
                <a:schemeClr val="tx1"/>
              </a:solidFill>
              <a:latin typeface="+mn-lt"/>
            </a:endParaRPr>
          </a:p>
        </p:txBody>
      </p:sp>
      <p:sp>
        <p:nvSpPr>
          <p:cNvPr id="8" name="TextBox 7"/>
          <p:cNvSpPr txBox="1"/>
          <p:nvPr/>
        </p:nvSpPr>
        <p:spPr>
          <a:xfrm>
            <a:off x="3109474" y="-634967"/>
            <a:ext cx="271619" cy="461669"/>
          </a:xfrm>
          <a:prstGeom prst="rect">
            <a:avLst/>
          </a:prstGeom>
          <a:noFill/>
        </p:spPr>
        <p:txBody>
          <a:bodyPr wrap="none" lIns="134464" tIns="107571" rIns="134464" bIns="107571" rtlCol="0">
            <a:spAutoFit/>
          </a:bodyPr>
          <a:lstStyle/>
          <a:p>
            <a:pPr>
              <a:lnSpc>
                <a:spcPct val="90000"/>
              </a:lnSpc>
              <a:spcAft>
                <a:spcPts val="441"/>
              </a:spcAft>
            </a:pPr>
            <a:endParaRPr lang="en-US" sz="1765" dirty="0" err="1">
              <a:gradFill>
                <a:gsLst>
                  <a:gs pos="2917">
                    <a:schemeClr val="tx1"/>
                  </a:gs>
                  <a:gs pos="30000">
                    <a:schemeClr val="tx1"/>
                  </a:gs>
                </a:gsLst>
                <a:lin ang="5400000" scaled="0"/>
              </a:gradFill>
            </a:endParaRPr>
          </a:p>
        </p:txBody>
      </p:sp>
      <p:pic>
        <p:nvPicPr>
          <p:cNvPr id="4" name="Imagen 1"/>
          <p:cNvPicPr>
            <a:picLocks noChangeAspect="1"/>
          </p:cNvPicPr>
          <p:nvPr/>
        </p:nvPicPr>
        <p:blipFill>
          <a:blip r:embed="rId3"/>
          <a:stretch>
            <a:fillRect/>
          </a:stretch>
        </p:blipFill>
        <p:spPr>
          <a:xfrm>
            <a:off x="0" y="1503538"/>
            <a:ext cx="2432447" cy="3639963"/>
          </a:xfrm>
          <a:prstGeom prst="rect">
            <a:avLst/>
          </a:prstGeom>
        </p:spPr>
      </p:pic>
    </p:spTree>
    <p:extLst>
      <p:ext uri="{BB962C8B-B14F-4D97-AF65-F5344CB8AC3E}">
        <p14:creationId xmlns:p14="http://schemas.microsoft.com/office/powerpoint/2010/main" val="2093594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 Placeholder 25"/>
          <p:cNvSpPr txBox="1">
            <a:spLocks/>
          </p:cNvSpPr>
          <p:nvPr/>
        </p:nvSpPr>
        <p:spPr bwMode="invGray">
          <a:xfrm>
            <a:off x="0" y="1264465"/>
            <a:ext cx="9144000" cy="616292"/>
          </a:xfrm>
          <a:prstGeom prst="rect">
            <a:avLst/>
          </a:prstGeom>
        </p:spPr>
        <p:txBody>
          <a:bodyPr vert="horz" wrap="square" lIns="134464" tIns="107571" rIns="134464" bIns="107571"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defTabSz="685775">
              <a:lnSpc>
                <a:spcPct val="60000"/>
              </a:lnSpc>
              <a:buClr>
                <a:srgbClr val="FFFFFF"/>
              </a:buClr>
              <a:buSzPct val="90000"/>
            </a:pPr>
            <a:r>
              <a:rPr lang="en-US" sz="5735" spc="0" dirty="0">
                <a:solidFill>
                  <a:schemeClr val="tx1"/>
                </a:solidFill>
              </a:rPr>
              <a:t>Hasta la </a:t>
            </a:r>
            <a:r>
              <a:rPr lang="en-US" sz="5735" spc="0" dirty="0" err="1">
                <a:solidFill>
                  <a:schemeClr val="tx1"/>
                </a:solidFill>
              </a:rPr>
              <a:t>próxima</a:t>
            </a:r>
            <a:r>
              <a:rPr lang="en-US" sz="5735" spc="0" dirty="0">
                <a:solidFill>
                  <a:schemeClr val="tx1"/>
                </a:solidFill>
              </a:rPr>
              <a:t>!</a:t>
            </a:r>
            <a:endParaRPr lang="en-US" sz="5735" spc="0" dirty="0">
              <a:solidFill>
                <a:schemeClr val="tx1"/>
              </a:solidFill>
              <a:latin typeface="+mn-lt"/>
            </a:endParaRPr>
          </a:p>
        </p:txBody>
      </p:sp>
      <p:sp>
        <p:nvSpPr>
          <p:cNvPr id="8" name="TextBox 7"/>
          <p:cNvSpPr txBox="1"/>
          <p:nvPr/>
        </p:nvSpPr>
        <p:spPr>
          <a:xfrm>
            <a:off x="3109474" y="-634967"/>
            <a:ext cx="271619" cy="461669"/>
          </a:xfrm>
          <a:prstGeom prst="rect">
            <a:avLst/>
          </a:prstGeom>
          <a:noFill/>
        </p:spPr>
        <p:txBody>
          <a:bodyPr wrap="none" lIns="134464" tIns="107571" rIns="134464" bIns="107571" rtlCol="0">
            <a:spAutoFit/>
          </a:bodyPr>
          <a:lstStyle/>
          <a:p>
            <a:pPr>
              <a:lnSpc>
                <a:spcPct val="90000"/>
              </a:lnSpc>
              <a:spcAft>
                <a:spcPts val="441"/>
              </a:spcAft>
            </a:pPr>
            <a:endParaRPr lang="en-US" sz="1765" dirty="0" err="1">
              <a:gradFill>
                <a:gsLst>
                  <a:gs pos="2917">
                    <a:schemeClr val="tx1"/>
                  </a:gs>
                  <a:gs pos="30000">
                    <a:schemeClr val="tx1"/>
                  </a:gs>
                </a:gsLst>
                <a:lin ang="5400000" scaled="0"/>
              </a:gradFill>
            </a:endParaRPr>
          </a:p>
        </p:txBody>
      </p:sp>
      <p:sp>
        <p:nvSpPr>
          <p:cNvPr id="12" name="TextBox 11"/>
          <p:cNvSpPr txBox="1"/>
          <p:nvPr/>
        </p:nvSpPr>
        <p:spPr>
          <a:xfrm>
            <a:off x="1302259" y="3357167"/>
            <a:ext cx="2554236" cy="48097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14007" tIns="14007" rIns="14007" bIns="14007" numCol="1" spcCol="14288" rtlCol="0" anchor="ctr">
            <a:spAutoFit/>
          </a:bodyPr>
          <a:lstStyle/>
          <a:p>
            <a:r>
              <a:rPr lang="en-US" sz="1471" dirty="0">
                <a:cs typeface="Arial"/>
              </a:rPr>
              <a:t>Javier</a:t>
            </a:r>
          </a:p>
          <a:p>
            <a:r>
              <a:rPr lang="en-US" sz="1471" dirty="0">
                <a:cs typeface="Arial"/>
              </a:rPr>
              <a:t>Suárez Ruiz</a:t>
            </a:r>
          </a:p>
        </p:txBody>
      </p:sp>
      <p:cxnSp>
        <p:nvCxnSpPr>
          <p:cNvPr id="14" name="Straight Connector 13"/>
          <p:cNvCxnSpPr/>
          <p:nvPr/>
        </p:nvCxnSpPr>
        <p:spPr>
          <a:xfrm flipV="1">
            <a:off x="1331799" y="4193019"/>
            <a:ext cx="7025497" cy="3501"/>
          </a:xfrm>
          <a:prstGeom prst="line">
            <a:avLst/>
          </a:prstGeom>
          <a:ln>
            <a:solidFill>
              <a:srgbClr val="16ACEE"/>
            </a:solidFill>
            <a:headEnd type="none"/>
            <a:tailEnd type="none"/>
          </a:ln>
        </p:spPr>
        <p:style>
          <a:lnRef idx="2">
            <a:schemeClr val="accent6"/>
          </a:lnRef>
          <a:fillRef idx="0">
            <a:schemeClr val="accent6"/>
          </a:fillRef>
          <a:effectRef idx="1">
            <a:schemeClr val="accent6"/>
          </a:effectRef>
          <a:fontRef idx="minor">
            <a:schemeClr val="tx1"/>
          </a:fontRef>
        </p:style>
      </p:cxnSp>
      <p:grpSp>
        <p:nvGrpSpPr>
          <p:cNvPr id="9" name="Group 8"/>
          <p:cNvGrpSpPr/>
          <p:nvPr/>
        </p:nvGrpSpPr>
        <p:grpSpPr>
          <a:xfrm>
            <a:off x="1275772" y="4364600"/>
            <a:ext cx="7156225" cy="357214"/>
            <a:chOff x="1735137" y="5935662"/>
            <a:chExt cx="9732963" cy="485835"/>
          </a:xfrm>
        </p:grpSpPr>
        <p:sp>
          <p:nvSpPr>
            <p:cNvPr id="10" name="TextBox 9"/>
            <p:cNvSpPr txBox="1"/>
            <p:nvPr/>
          </p:nvSpPr>
          <p:spPr>
            <a:xfrm>
              <a:off x="1735137" y="5935662"/>
              <a:ext cx="3408492" cy="485835"/>
            </a:xfrm>
            <a:prstGeom prst="rect">
              <a:avLst/>
            </a:prstGeom>
            <a:noFill/>
          </p:spPr>
          <p:txBody>
            <a:bodyPr wrap="square" rtlCol="0">
              <a:spAutoFit/>
            </a:bodyPr>
            <a:lstStyle/>
            <a:p>
              <a:pPr>
                <a:lnSpc>
                  <a:spcPct val="130000"/>
                </a:lnSpc>
              </a:pPr>
              <a:r>
                <a:rPr lang="en-US" sz="1324" dirty="0">
                  <a:latin typeface="+mj-lt"/>
                  <a:cs typeface="Arial"/>
                </a:rPr>
                <a:t>javiersuarezruiz@hotmail.com</a:t>
              </a:r>
            </a:p>
          </p:txBody>
        </p:sp>
        <p:sp>
          <p:nvSpPr>
            <p:cNvPr id="11" name="TextBox 10"/>
            <p:cNvSpPr txBox="1"/>
            <p:nvPr/>
          </p:nvSpPr>
          <p:spPr>
            <a:xfrm>
              <a:off x="5080239" y="5935662"/>
              <a:ext cx="4002614" cy="485835"/>
            </a:xfrm>
            <a:prstGeom prst="rect">
              <a:avLst/>
            </a:prstGeom>
            <a:noFill/>
          </p:spPr>
          <p:txBody>
            <a:bodyPr wrap="square" rtlCol="0">
              <a:spAutoFit/>
            </a:bodyPr>
            <a:lstStyle/>
            <a:p>
              <a:pPr algn="ctr">
                <a:lnSpc>
                  <a:spcPct val="130000"/>
                </a:lnSpc>
              </a:pPr>
              <a:r>
                <a:rPr lang="en-US" sz="1324" dirty="0">
                  <a:latin typeface="+mj-lt"/>
                  <a:cs typeface="Arial"/>
                </a:rPr>
                <a:t>https://javiersuarezruiz.wordpress.com</a:t>
              </a:r>
            </a:p>
          </p:txBody>
        </p:sp>
        <p:sp>
          <p:nvSpPr>
            <p:cNvPr id="15" name="TextBox 14"/>
            <p:cNvSpPr txBox="1"/>
            <p:nvPr/>
          </p:nvSpPr>
          <p:spPr>
            <a:xfrm>
              <a:off x="8978900" y="5935662"/>
              <a:ext cx="2489200" cy="485835"/>
            </a:xfrm>
            <a:prstGeom prst="rect">
              <a:avLst/>
            </a:prstGeom>
            <a:noFill/>
          </p:spPr>
          <p:txBody>
            <a:bodyPr wrap="square" rtlCol="0">
              <a:spAutoFit/>
            </a:bodyPr>
            <a:lstStyle/>
            <a:p>
              <a:pPr algn="r">
                <a:lnSpc>
                  <a:spcPct val="130000"/>
                </a:lnSpc>
              </a:pPr>
              <a:r>
                <a:rPr lang="en-US" sz="1324" dirty="0">
                  <a:latin typeface="+mj-lt"/>
                  <a:cs typeface="Arial"/>
                </a:rPr>
                <a:t>@</a:t>
              </a:r>
              <a:r>
                <a:rPr lang="en-US" sz="1324" dirty="0" err="1">
                  <a:latin typeface="+mj-lt"/>
                  <a:cs typeface="Arial"/>
                </a:rPr>
                <a:t>jsuarezruiz</a:t>
              </a:r>
              <a:endParaRPr lang="en-US" sz="1324" dirty="0">
                <a:latin typeface="+mj-lt"/>
                <a:cs typeface="Arial"/>
              </a:endParaRPr>
            </a:p>
          </p:txBody>
        </p:sp>
      </p:grpSp>
    </p:spTree>
    <p:extLst>
      <p:ext uri="{BB962C8B-B14F-4D97-AF65-F5344CB8AC3E}">
        <p14:creationId xmlns:p14="http://schemas.microsoft.com/office/powerpoint/2010/main" val="104586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601278" y="1681310"/>
            <a:ext cx="5943185" cy="2308324"/>
          </a:xfrm>
          <a:prstGeom prst="rect">
            <a:avLst/>
          </a:prstGeom>
        </p:spPr>
        <p:txBody>
          <a:bodyPr wrap="square">
            <a:spAutoFit/>
          </a:bodyPr>
          <a:lstStyle/>
          <a:p>
            <a:pPr lvl="0" algn="ctr"/>
            <a:r>
              <a:rPr lang="en-US" sz="3600" dirty="0" err="1">
                <a:solidFill>
                  <a:schemeClr val="tx1">
                    <a:lumMod val="65000"/>
                    <a:lumOff val="35000"/>
                  </a:schemeClr>
                </a:solidFill>
                <a:latin typeface="Segoe UI Light"/>
                <a:cs typeface="Segoe UI Light"/>
              </a:rPr>
              <a:t>Concurso</a:t>
            </a:r>
            <a:r>
              <a:rPr lang="en-US" sz="3600" dirty="0">
                <a:solidFill>
                  <a:schemeClr val="tx1">
                    <a:lumMod val="65000"/>
                    <a:lumOff val="35000"/>
                  </a:schemeClr>
                </a:solidFill>
                <a:latin typeface="Segoe UI Light"/>
                <a:cs typeface="Segoe UI Light"/>
              </a:rPr>
              <a:t> </a:t>
            </a:r>
            <a:r>
              <a:rPr lang="en-US" sz="3600" dirty="0" err="1">
                <a:solidFill>
                  <a:schemeClr val="tx1">
                    <a:lumMod val="65000"/>
                    <a:lumOff val="35000"/>
                  </a:schemeClr>
                </a:solidFill>
                <a:latin typeface="Segoe UI Light"/>
                <a:cs typeface="Segoe UI Light"/>
              </a:rPr>
              <a:t>en</a:t>
            </a:r>
            <a:r>
              <a:rPr lang="en-US" sz="3600" dirty="0">
                <a:solidFill>
                  <a:schemeClr val="tx1">
                    <a:lumMod val="65000"/>
                    <a:lumOff val="35000"/>
                  </a:schemeClr>
                </a:solidFill>
                <a:latin typeface="Segoe UI Light"/>
                <a:cs typeface="Segoe UI Light"/>
              </a:rPr>
              <a:t> el que </a:t>
            </a:r>
            <a:r>
              <a:rPr lang="en-US" sz="3600" dirty="0" err="1">
                <a:solidFill>
                  <a:srgbClr val="48B3CA"/>
                </a:solidFill>
                <a:latin typeface="Segoe UI" charset="0"/>
                <a:ea typeface="Segoe UI" charset="0"/>
                <a:cs typeface="Segoe UI" charset="0"/>
              </a:rPr>
              <a:t>sorteamos</a:t>
            </a:r>
            <a:r>
              <a:rPr lang="en-US" sz="3600" dirty="0">
                <a:solidFill>
                  <a:schemeClr val="tx1">
                    <a:lumMod val="65000"/>
                    <a:lumOff val="35000"/>
                  </a:schemeClr>
                </a:solidFill>
                <a:latin typeface="Segoe UI Light"/>
                <a:cs typeface="Segoe UI Light"/>
              </a:rPr>
              <a:t> </a:t>
            </a:r>
            <a:r>
              <a:rPr lang="en-US" sz="3600" dirty="0" err="1">
                <a:solidFill>
                  <a:srgbClr val="90CA47"/>
                </a:solidFill>
                <a:latin typeface="Segoe UI" charset="0"/>
                <a:ea typeface="Segoe UI" charset="0"/>
                <a:cs typeface="Segoe UI" charset="0"/>
              </a:rPr>
              <a:t>regalos</a:t>
            </a:r>
            <a:r>
              <a:rPr lang="en-US" sz="3600" dirty="0">
                <a:solidFill>
                  <a:schemeClr val="tx1">
                    <a:lumMod val="65000"/>
                    <a:lumOff val="35000"/>
                  </a:schemeClr>
                </a:solidFill>
                <a:latin typeface="Segoe UI Light"/>
                <a:cs typeface="Segoe UI Light"/>
              </a:rPr>
              <a:t> y la </a:t>
            </a:r>
            <a:r>
              <a:rPr lang="en-US" sz="3600" dirty="0" err="1">
                <a:solidFill>
                  <a:srgbClr val="9377CE"/>
                </a:solidFill>
                <a:latin typeface="Segoe UI" charset="0"/>
                <a:ea typeface="Segoe UI" charset="0"/>
                <a:cs typeface="Segoe UI" charset="0"/>
              </a:rPr>
              <a:t>subscripción</a:t>
            </a:r>
            <a:r>
              <a:rPr lang="en-US" sz="3600" dirty="0">
                <a:solidFill>
                  <a:srgbClr val="9377CE"/>
                </a:solidFill>
                <a:latin typeface="Segoe UI" charset="0"/>
                <a:ea typeface="Segoe UI" charset="0"/>
                <a:cs typeface="Segoe UI" charset="0"/>
              </a:rPr>
              <a:t> </a:t>
            </a:r>
            <a:r>
              <a:rPr lang="en-US" sz="3600" dirty="0" err="1">
                <a:solidFill>
                  <a:srgbClr val="9377CE"/>
                </a:solidFill>
                <a:latin typeface="Segoe UI" charset="0"/>
                <a:ea typeface="Segoe UI" charset="0"/>
                <a:cs typeface="Segoe UI" charset="0"/>
              </a:rPr>
              <a:t>anual</a:t>
            </a:r>
            <a:r>
              <a:rPr lang="en-US" sz="3600" dirty="0">
                <a:solidFill>
                  <a:srgbClr val="9377CE"/>
                </a:solidFill>
                <a:latin typeface="Segoe UI" charset="0"/>
                <a:ea typeface="Segoe UI" charset="0"/>
                <a:cs typeface="Segoe UI" charset="0"/>
              </a:rPr>
              <a:t> </a:t>
            </a:r>
            <a:r>
              <a:rPr lang="en-US" sz="3600" dirty="0">
                <a:solidFill>
                  <a:schemeClr val="tx1">
                    <a:lumMod val="65000"/>
                    <a:lumOff val="35000"/>
                  </a:schemeClr>
                </a:solidFill>
                <a:latin typeface="Segoe UI Light"/>
                <a:cs typeface="Segoe UI Light"/>
              </a:rPr>
              <a:t>para </a:t>
            </a:r>
            <a:r>
              <a:rPr lang="en-US" sz="3600" dirty="0" err="1">
                <a:solidFill>
                  <a:schemeClr val="tx1">
                    <a:lumMod val="65000"/>
                    <a:lumOff val="35000"/>
                  </a:schemeClr>
                </a:solidFill>
                <a:latin typeface="Segoe UI Light"/>
                <a:cs typeface="Segoe UI Light"/>
              </a:rPr>
              <a:t>Jetbrains</a:t>
            </a:r>
            <a:r>
              <a:rPr lang="en-US" sz="3600" dirty="0">
                <a:solidFill>
                  <a:schemeClr val="tx1">
                    <a:lumMod val="65000"/>
                    <a:lumOff val="35000"/>
                  </a:schemeClr>
                </a:solidFill>
                <a:latin typeface="Segoe UI Light"/>
                <a:cs typeface="Segoe UI Light"/>
              </a:rPr>
              <a:t>.</a:t>
            </a:r>
            <a:endParaRPr lang="en-US" sz="3600" kern="0" dirty="0">
              <a:solidFill>
                <a:schemeClr val="tx1">
                  <a:lumMod val="65000"/>
                  <a:lumOff val="35000"/>
                </a:schemeClr>
              </a:solidFill>
              <a:latin typeface="Segoe UI Light"/>
              <a:ea typeface="Segoe UI" pitchFamily="34" charset="0"/>
              <a:cs typeface="Segoe UI Light"/>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8654" y="113122"/>
            <a:ext cx="5932258" cy="5143500"/>
          </a:xfrm>
          <a:prstGeom prst="rect">
            <a:avLst/>
          </a:prstGeom>
        </p:spPr>
      </p:pic>
      <p:sp>
        <p:nvSpPr>
          <p:cNvPr id="7" name="Title 22"/>
          <p:cNvSpPr>
            <a:spLocks noGrp="1"/>
          </p:cNvSpPr>
          <p:nvPr>
            <p:ph type="title"/>
          </p:nvPr>
        </p:nvSpPr>
        <p:spPr/>
        <p:txBody>
          <a:bodyPr/>
          <a:lstStyle/>
          <a:p>
            <a:r>
              <a:rPr lang="en-US" dirty="0">
                <a:solidFill>
                  <a:srgbClr val="06AED0"/>
                </a:solidFill>
              </a:rPr>
              <a:t>¿</a:t>
            </a:r>
            <a:r>
              <a:rPr lang="en-US" dirty="0" err="1">
                <a:solidFill>
                  <a:srgbClr val="06AED0"/>
                </a:solidFill>
              </a:rPr>
              <a:t>En</a:t>
            </a:r>
            <a:r>
              <a:rPr lang="en-US" dirty="0">
                <a:solidFill>
                  <a:srgbClr val="06AED0"/>
                </a:solidFill>
              </a:rPr>
              <a:t> </a:t>
            </a:r>
            <a:r>
              <a:rPr lang="en-US" dirty="0" err="1">
                <a:solidFill>
                  <a:srgbClr val="06AED0"/>
                </a:solidFill>
              </a:rPr>
              <a:t>qué</a:t>
            </a:r>
            <a:r>
              <a:rPr lang="en-US" dirty="0">
                <a:solidFill>
                  <a:srgbClr val="06AED0"/>
                </a:solidFill>
              </a:rPr>
              <a:t> </a:t>
            </a:r>
            <a:r>
              <a:rPr lang="en-US" dirty="0" err="1">
                <a:solidFill>
                  <a:srgbClr val="06AED0"/>
                </a:solidFill>
              </a:rPr>
              <a:t>consiste</a:t>
            </a:r>
            <a:r>
              <a:rPr lang="en-US" dirty="0">
                <a:solidFill>
                  <a:srgbClr val="06AED0"/>
                </a:solidFill>
              </a:rPr>
              <a:t>?</a:t>
            </a:r>
          </a:p>
        </p:txBody>
      </p:sp>
    </p:spTree>
    <p:extLst>
      <p:ext uri="{BB962C8B-B14F-4D97-AF65-F5344CB8AC3E}">
        <p14:creationId xmlns:p14="http://schemas.microsoft.com/office/powerpoint/2010/main" val="201561535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295778" y="1102924"/>
            <a:ext cx="6950567" cy="3877985"/>
          </a:xfrm>
          <a:prstGeom prst="rect">
            <a:avLst/>
          </a:prstGeom>
        </p:spPr>
        <p:txBody>
          <a:bodyPr wrap="square">
            <a:spAutoFit/>
          </a:bodyPr>
          <a:lstStyle/>
          <a:p>
            <a:pPr lvl="0"/>
            <a:r>
              <a:rPr lang="en-US" sz="3000" dirty="0">
                <a:solidFill>
                  <a:schemeClr val="tx1">
                    <a:lumMod val="65000"/>
                    <a:lumOff val="35000"/>
                  </a:schemeClr>
                </a:solidFill>
                <a:latin typeface="Segoe UI Light"/>
                <a:cs typeface="Segoe UI Light"/>
              </a:rPr>
              <a:t>Las </a:t>
            </a:r>
            <a:r>
              <a:rPr lang="en-US" sz="3000" dirty="0" err="1">
                <a:solidFill>
                  <a:schemeClr val="tx1">
                    <a:lumMod val="65000"/>
                    <a:lumOff val="35000"/>
                  </a:schemeClr>
                </a:solidFill>
                <a:latin typeface="Segoe UI Light"/>
                <a:cs typeface="Segoe UI Light"/>
              </a:rPr>
              <a:t>reglas</a:t>
            </a:r>
            <a:r>
              <a:rPr lang="en-US" sz="3000" dirty="0">
                <a:solidFill>
                  <a:schemeClr val="tx1">
                    <a:lumMod val="65000"/>
                    <a:lumOff val="35000"/>
                  </a:schemeClr>
                </a:solidFill>
                <a:latin typeface="Segoe UI Light"/>
                <a:cs typeface="Segoe UI Light"/>
              </a:rPr>
              <a:t> son </a:t>
            </a:r>
            <a:r>
              <a:rPr lang="en-US" sz="3000" dirty="0" err="1">
                <a:solidFill>
                  <a:schemeClr val="tx1">
                    <a:lumMod val="65000"/>
                    <a:lumOff val="35000"/>
                  </a:schemeClr>
                </a:solidFill>
                <a:latin typeface="Segoe UI Light"/>
                <a:cs typeface="Segoe UI Light"/>
              </a:rPr>
              <a:t>sencillas</a:t>
            </a:r>
            <a:r>
              <a:rPr lang="en-US" sz="3000" dirty="0">
                <a:solidFill>
                  <a:schemeClr val="tx1">
                    <a:lumMod val="65000"/>
                    <a:lumOff val="35000"/>
                  </a:schemeClr>
                </a:solidFill>
                <a:latin typeface="Segoe UI Light"/>
                <a:cs typeface="Segoe UI Light"/>
              </a:rPr>
              <a:t>:</a:t>
            </a:r>
          </a:p>
          <a:p>
            <a:pPr marL="514350" indent="-514350">
              <a:buFont typeface="Arial" panose="020B0604020202020204" pitchFamily="34" charset="0"/>
              <a:buChar char="•"/>
            </a:pPr>
            <a:r>
              <a:rPr lang="en-US" sz="2700" dirty="0" err="1">
                <a:solidFill>
                  <a:schemeClr val="tx1">
                    <a:lumMod val="65000"/>
                    <a:lumOff val="35000"/>
                  </a:schemeClr>
                </a:solidFill>
                <a:latin typeface="Segoe UI Light"/>
                <a:cs typeface="Segoe UI Light"/>
              </a:rPr>
              <a:t>Todo</a:t>
            </a:r>
            <a:r>
              <a:rPr lang="en-US" sz="2700" dirty="0">
                <a:solidFill>
                  <a:schemeClr val="tx1">
                    <a:lumMod val="65000"/>
                    <a:lumOff val="35000"/>
                  </a:schemeClr>
                </a:solidFill>
                <a:latin typeface="Segoe UI Light"/>
                <a:cs typeface="Segoe UI Light"/>
              </a:rPr>
              <a:t> el </a:t>
            </a:r>
            <a:r>
              <a:rPr lang="en-US" sz="2700" dirty="0" err="1">
                <a:solidFill>
                  <a:schemeClr val="tx1">
                    <a:lumMod val="65000"/>
                    <a:lumOff val="35000"/>
                  </a:schemeClr>
                </a:solidFill>
                <a:latin typeface="Segoe UI Light"/>
                <a:cs typeface="Segoe UI Light"/>
              </a:rPr>
              <a:t>mundo</a:t>
            </a:r>
            <a:r>
              <a:rPr lang="en-US" sz="2700" dirty="0">
                <a:solidFill>
                  <a:schemeClr val="tx1">
                    <a:lumMod val="65000"/>
                    <a:lumOff val="35000"/>
                  </a:schemeClr>
                </a:solidFill>
                <a:latin typeface="Segoe UI Light"/>
                <a:cs typeface="Segoe UI Light"/>
              </a:rPr>
              <a:t> de pie.</a:t>
            </a:r>
          </a:p>
          <a:p>
            <a:pPr marL="514350" indent="-514350">
              <a:buFont typeface="Arial" panose="020B0604020202020204" pitchFamily="34" charset="0"/>
              <a:buChar char="•"/>
            </a:pPr>
            <a:r>
              <a:rPr lang="en-US" sz="2700" dirty="0" err="1">
                <a:solidFill>
                  <a:schemeClr val="tx1">
                    <a:lumMod val="65000"/>
                    <a:lumOff val="35000"/>
                  </a:schemeClr>
                </a:solidFill>
                <a:latin typeface="Segoe UI Light"/>
                <a:cs typeface="Segoe UI Light"/>
              </a:rPr>
              <a:t>Tendremos</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preguntas</a:t>
            </a:r>
            <a:r>
              <a:rPr lang="en-US" sz="2700" dirty="0">
                <a:solidFill>
                  <a:schemeClr val="tx1">
                    <a:lumMod val="65000"/>
                    <a:lumOff val="35000"/>
                  </a:schemeClr>
                </a:solidFill>
                <a:latin typeface="Segoe UI Light"/>
                <a:cs typeface="Segoe UI Light"/>
              </a:rPr>
              <a:t> con </a:t>
            </a:r>
            <a:r>
              <a:rPr lang="en-US" sz="2700" dirty="0" err="1">
                <a:solidFill>
                  <a:schemeClr val="tx1">
                    <a:lumMod val="65000"/>
                    <a:lumOff val="35000"/>
                  </a:schemeClr>
                </a:solidFill>
                <a:latin typeface="Segoe UI Light"/>
                <a:cs typeface="Segoe UI Light"/>
              </a:rPr>
              <a:t>opciones</a:t>
            </a:r>
            <a:r>
              <a:rPr lang="en-US" sz="2700" dirty="0">
                <a:solidFill>
                  <a:schemeClr val="tx1">
                    <a:lumMod val="65000"/>
                    <a:lumOff val="35000"/>
                  </a:schemeClr>
                </a:solidFill>
                <a:latin typeface="Segoe UI Light"/>
                <a:cs typeface="Segoe UI Light"/>
              </a:rPr>
              <a:t> </a:t>
            </a:r>
            <a:r>
              <a:rPr lang="en-US" sz="2700" b="1" dirty="0">
                <a:solidFill>
                  <a:schemeClr val="tx1">
                    <a:lumMod val="65000"/>
                    <a:lumOff val="35000"/>
                  </a:schemeClr>
                </a:solidFill>
                <a:latin typeface="Segoe UI Light"/>
                <a:cs typeface="Segoe UI Light"/>
              </a:rPr>
              <a:t>A y B</a:t>
            </a:r>
            <a:r>
              <a:rPr lang="en-US" sz="2700" dirty="0">
                <a:solidFill>
                  <a:schemeClr val="tx1">
                    <a:lumMod val="65000"/>
                    <a:lumOff val="35000"/>
                  </a:schemeClr>
                </a:solidFill>
                <a:latin typeface="Segoe UI Light"/>
                <a:cs typeface="Segoe UI Light"/>
              </a:rPr>
              <a:t>. Si </a:t>
            </a:r>
            <a:r>
              <a:rPr lang="en-US" sz="2700" dirty="0" err="1">
                <a:solidFill>
                  <a:schemeClr val="tx1">
                    <a:lumMod val="65000"/>
                    <a:lumOff val="35000"/>
                  </a:schemeClr>
                </a:solidFill>
                <a:latin typeface="Segoe UI Light"/>
                <a:cs typeface="Segoe UI Light"/>
              </a:rPr>
              <a:t>piensas</a:t>
            </a:r>
            <a:r>
              <a:rPr lang="en-US" sz="2700" dirty="0">
                <a:solidFill>
                  <a:schemeClr val="tx1">
                    <a:lumMod val="65000"/>
                    <a:lumOff val="35000"/>
                  </a:schemeClr>
                </a:solidFill>
                <a:latin typeface="Segoe UI Light"/>
                <a:cs typeface="Segoe UI Light"/>
              </a:rPr>
              <a:t> que la </a:t>
            </a:r>
            <a:r>
              <a:rPr lang="en-US" sz="2700" dirty="0" err="1">
                <a:solidFill>
                  <a:schemeClr val="tx1">
                    <a:lumMod val="65000"/>
                    <a:lumOff val="35000"/>
                  </a:schemeClr>
                </a:solidFill>
                <a:latin typeface="Segoe UI Light"/>
                <a:cs typeface="Segoe UI Light"/>
              </a:rPr>
              <a:t>respuesta</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es</a:t>
            </a:r>
            <a:r>
              <a:rPr lang="en-US" sz="2700" dirty="0">
                <a:solidFill>
                  <a:schemeClr val="tx1">
                    <a:lumMod val="65000"/>
                    <a:lumOff val="35000"/>
                  </a:schemeClr>
                </a:solidFill>
                <a:latin typeface="Segoe UI Light"/>
                <a:cs typeface="Segoe UI Light"/>
              </a:rPr>
              <a:t> A </a:t>
            </a:r>
            <a:r>
              <a:rPr lang="en-US" sz="2700" b="1" dirty="0" err="1">
                <a:solidFill>
                  <a:schemeClr val="tx1">
                    <a:lumMod val="65000"/>
                    <a:lumOff val="35000"/>
                  </a:schemeClr>
                </a:solidFill>
                <a:latin typeface="Segoe UI Light"/>
                <a:cs typeface="Segoe UI Light"/>
              </a:rPr>
              <a:t>levanta</a:t>
            </a:r>
            <a:r>
              <a:rPr lang="en-US" sz="2700" dirty="0">
                <a:solidFill>
                  <a:schemeClr val="tx1">
                    <a:lumMod val="65000"/>
                    <a:lumOff val="35000"/>
                  </a:schemeClr>
                </a:solidFill>
                <a:latin typeface="Segoe UI Light"/>
                <a:cs typeface="Segoe UI Light"/>
              </a:rPr>
              <a:t> las </a:t>
            </a:r>
            <a:r>
              <a:rPr lang="en-US" sz="2700" dirty="0" err="1">
                <a:solidFill>
                  <a:schemeClr val="tx1">
                    <a:lumMod val="65000"/>
                    <a:lumOff val="35000"/>
                  </a:schemeClr>
                </a:solidFill>
                <a:latin typeface="Segoe UI Light"/>
                <a:cs typeface="Segoe UI Light"/>
              </a:rPr>
              <a:t>manos</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en</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caso</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contrario</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mantenlas</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hacia</a:t>
            </a:r>
            <a:r>
              <a:rPr lang="en-US" sz="2700" dirty="0">
                <a:solidFill>
                  <a:schemeClr val="tx1">
                    <a:lumMod val="65000"/>
                    <a:lumOff val="35000"/>
                  </a:schemeClr>
                </a:solidFill>
                <a:latin typeface="Segoe UI Light"/>
                <a:cs typeface="Segoe UI Light"/>
              </a:rPr>
              <a:t> </a:t>
            </a:r>
            <a:r>
              <a:rPr lang="en-US" sz="2700" b="1" dirty="0" err="1">
                <a:solidFill>
                  <a:schemeClr val="tx1">
                    <a:lumMod val="65000"/>
                    <a:lumOff val="35000"/>
                  </a:schemeClr>
                </a:solidFill>
                <a:latin typeface="Segoe UI Light"/>
                <a:cs typeface="Segoe UI Light"/>
              </a:rPr>
              <a:t>abajo</a:t>
            </a:r>
            <a:r>
              <a:rPr lang="en-US" sz="2700" dirty="0">
                <a:solidFill>
                  <a:schemeClr val="tx1">
                    <a:lumMod val="65000"/>
                    <a:lumOff val="35000"/>
                  </a:schemeClr>
                </a:solidFill>
                <a:latin typeface="Segoe UI Light"/>
                <a:cs typeface="Segoe UI Light"/>
              </a:rPr>
              <a:t>.</a:t>
            </a:r>
          </a:p>
          <a:p>
            <a:pPr marL="514350" indent="-514350">
              <a:buFont typeface="Arial" panose="020B0604020202020204" pitchFamily="34" charset="0"/>
              <a:buChar char="•"/>
            </a:pPr>
            <a:r>
              <a:rPr lang="en-US" sz="2700" dirty="0">
                <a:solidFill>
                  <a:schemeClr val="tx1">
                    <a:lumMod val="65000"/>
                    <a:lumOff val="35000"/>
                  </a:schemeClr>
                </a:solidFill>
                <a:latin typeface="Segoe UI Light"/>
                <a:cs typeface="Segoe UI Light"/>
              </a:rPr>
              <a:t>Si </a:t>
            </a:r>
            <a:r>
              <a:rPr lang="en-US" sz="2700" dirty="0" err="1">
                <a:solidFill>
                  <a:schemeClr val="tx1">
                    <a:lumMod val="65000"/>
                    <a:lumOff val="35000"/>
                  </a:schemeClr>
                </a:solidFill>
                <a:latin typeface="Segoe UI Light"/>
                <a:cs typeface="Segoe UI Light"/>
              </a:rPr>
              <a:t>aciertas</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continuas</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si</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fallas</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te</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sientas</a:t>
            </a:r>
            <a:r>
              <a:rPr lang="en-US" sz="2700" dirty="0">
                <a:solidFill>
                  <a:schemeClr val="tx1">
                    <a:lumMod val="65000"/>
                    <a:lumOff val="35000"/>
                  </a:schemeClr>
                </a:solidFill>
                <a:latin typeface="Segoe UI Light"/>
                <a:cs typeface="Segoe UI Light"/>
              </a:rPr>
              <a:t>.</a:t>
            </a:r>
          </a:p>
          <a:p>
            <a:pPr marL="514350" indent="-514350">
              <a:buFont typeface="Arial" panose="020B0604020202020204" pitchFamily="34" charset="0"/>
              <a:buChar char="•"/>
            </a:pPr>
            <a:r>
              <a:rPr lang="en-US" sz="2700" dirty="0" err="1">
                <a:solidFill>
                  <a:schemeClr val="tx1">
                    <a:lumMod val="65000"/>
                    <a:lumOff val="35000"/>
                  </a:schemeClr>
                </a:solidFill>
                <a:latin typeface="Segoe UI Light"/>
                <a:cs typeface="Segoe UI Light"/>
              </a:rPr>
              <a:t>Sólo</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los</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últimos</a:t>
            </a:r>
            <a:r>
              <a:rPr lang="en-US" sz="2700" dirty="0">
                <a:solidFill>
                  <a:schemeClr val="tx1">
                    <a:lumMod val="65000"/>
                    <a:lumOff val="35000"/>
                  </a:schemeClr>
                </a:solidFill>
                <a:latin typeface="Segoe UI Light"/>
                <a:cs typeface="Segoe UI Light"/>
              </a:rPr>
              <a:t> que se </a:t>
            </a:r>
            <a:r>
              <a:rPr lang="en-US" sz="2700" dirty="0" err="1">
                <a:solidFill>
                  <a:schemeClr val="tx1">
                    <a:lumMod val="65000"/>
                    <a:lumOff val="35000"/>
                  </a:schemeClr>
                </a:solidFill>
                <a:latin typeface="Segoe UI Light"/>
                <a:cs typeface="Segoe UI Light"/>
              </a:rPr>
              <a:t>mantengan</a:t>
            </a:r>
            <a:r>
              <a:rPr lang="en-US" sz="2700" dirty="0">
                <a:solidFill>
                  <a:schemeClr val="tx1">
                    <a:lumMod val="65000"/>
                    <a:lumOff val="35000"/>
                  </a:schemeClr>
                </a:solidFill>
                <a:latin typeface="Segoe UI Light"/>
                <a:cs typeface="Segoe UI Light"/>
              </a:rPr>
              <a:t> de pie </a:t>
            </a:r>
            <a:r>
              <a:rPr lang="en-US" sz="2700" dirty="0" err="1">
                <a:solidFill>
                  <a:schemeClr val="tx1">
                    <a:lumMod val="65000"/>
                    <a:lumOff val="35000"/>
                  </a:schemeClr>
                </a:solidFill>
                <a:latin typeface="Segoe UI Light"/>
                <a:cs typeface="Segoe UI Light"/>
              </a:rPr>
              <a:t>lograrán</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los</a:t>
            </a:r>
            <a:r>
              <a:rPr lang="en-US" sz="2700" dirty="0">
                <a:solidFill>
                  <a:schemeClr val="tx1">
                    <a:lumMod val="65000"/>
                    <a:lumOff val="35000"/>
                  </a:schemeClr>
                </a:solidFill>
                <a:latin typeface="Segoe UI Light"/>
                <a:cs typeface="Segoe UI Light"/>
              </a:rPr>
              <a:t> </a:t>
            </a:r>
            <a:r>
              <a:rPr lang="en-US" sz="2700" dirty="0" err="1">
                <a:solidFill>
                  <a:schemeClr val="tx1">
                    <a:lumMod val="65000"/>
                    <a:lumOff val="35000"/>
                  </a:schemeClr>
                </a:solidFill>
                <a:latin typeface="Segoe UI Light"/>
                <a:cs typeface="Segoe UI Light"/>
              </a:rPr>
              <a:t>premios</a:t>
            </a:r>
            <a:r>
              <a:rPr lang="en-US" sz="2700" dirty="0">
                <a:solidFill>
                  <a:schemeClr val="tx1">
                    <a:lumMod val="65000"/>
                    <a:lumOff val="35000"/>
                  </a:schemeClr>
                </a:solidFill>
                <a:latin typeface="Segoe UI Light"/>
                <a:cs typeface="Segoe UI Light"/>
              </a:rPr>
              <a:t>.</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8654" y="113122"/>
            <a:ext cx="5932258" cy="5143500"/>
          </a:xfrm>
          <a:prstGeom prst="rect">
            <a:avLst/>
          </a:prstGeom>
        </p:spPr>
      </p:pic>
      <p:sp>
        <p:nvSpPr>
          <p:cNvPr id="7" name="Title 22"/>
          <p:cNvSpPr>
            <a:spLocks noGrp="1"/>
          </p:cNvSpPr>
          <p:nvPr>
            <p:ph type="title"/>
          </p:nvPr>
        </p:nvSpPr>
        <p:spPr/>
        <p:txBody>
          <a:bodyPr/>
          <a:lstStyle/>
          <a:p>
            <a:r>
              <a:rPr lang="en-US" dirty="0">
                <a:solidFill>
                  <a:srgbClr val="06AED0"/>
                </a:solidFill>
              </a:rPr>
              <a:t>Las </a:t>
            </a:r>
            <a:r>
              <a:rPr lang="en-US" dirty="0" err="1">
                <a:solidFill>
                  <a:srgbClr val="06AED0"/>
                </a:solidFill>
              </a:rPr>
              <a:t>reglas</a:t>
            </a:r>
            <a:endParaRPr lang="en-US" dirty="0">
              <a:solidFill>
                <a:srgbClr val="06AED0"/>
              </a:solidFill>
            </a:endParaRPr>
          </a:p>
        </p:txBody>
      </p:sp>
      <p:pic>
        <p:nvPicPr>
          <p:cNvPr id="2050" name="Picture 2" descr="http://www.differencebetween.info/sites/default/files/images/6/monkey%281%29.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58062" y="2514664"/>
            <a:ext cx="1785938" cy="2328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75240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a:t>
            </a:r>
            <a:r>
              <a:rPr lang="en-US" sz="3000" dirty="0" err="1"/>
              <a:t>Qué</a:t>
            </a:r>
            <a:r>
              <a:rPr lang="en-US" sz="3000" dirty="0"/>
              <a:t> </a:t>
            </a:r>
            <a:r>
              <a:rPr lang="en-US" sz="3000" dirty="0" err="1"/>
              <a:t>lenguaje</a:t>
            </a:r>
            <a:r>
              <a:rPr lang="en-US" sz="3000" dirty="0"/>
              <a:t> </a:t>
            </a:r>
            <a:r>
              <a:rPr lang="en-US" sz="3000" dirty="0" err="1"/>
              <a:t>utilizamos</a:t>
            </a:r>
            <a:r>
              <a:rPr lang="en-US" sz="3000" dirty="0"/>
              <a:t> para </a:t>
            </a:r>
            <a:r>
              <a:rPr lang="en-US" sz="3000" dirty="0" err="1"/>
              <a:t>diseñar</a:t>
            </a:r>
            <a:r>
              <a:rPr lang="en-US" sz="3000" dirty="0"/>
              <a:t> las vistas </a:t>
            </a:r>
            <a:r>
              <a:rPr lang="en-US" sz="3000" dirty="0" err="1"/>
              <a:t>en</a:t>
            </a:r>
            <a:r>
              <a:rPr lang="en-US" sz="3000" dirty="0"/>
              <a:t> </a:t>
            </a:r>
            <a:r>
              <a:rPr lang="en-US" sz="3000" dirty="0" err="1"/>
              <a:t>Xamarin.Forms</a:t>
            </a:r>
            <a:r>
              <a:rPr lang="en-US" sz="3000" dirty="0"/>
              <a:t>?</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a:latin typeface="Calibri" pitchFamily="34" charset="0"/>
              </a:rPr>
              <a:t>XAML</a:t>
            </a:r>
            <a:endParaRPr lang="en-US" sz="1500"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a:t>
            </a:r>
            <a:r>
              <a:rPr lang="en-US" sz="2100" dirty="0">
                <a:latin typeface="Calibri" pitchFamily="34" charset="0"/>
              </a:rPr>
              <a:t>AXML</a:t>
            </a:r>
          </a:p>
        </p:txBody>
      </p:sp>
    </p:spTree>
    <p:extLst>
      <p:ext uri="{BB962C8B-B14F-4D97-AF65-F5344CB8AC3E}">
        <p14:creationId xmlns:p14="http://schemas.microsoft.com/office/powerpoint/2010/main" val="19191269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930" y="154116"/>
            <a:ext cx="8740142" cy="1035538"/>
          </a:xfrm>
        </p:spPr>
        <p:txBody>
          <a:bodyPr rtlCol="0">
            <a:noAutofit/>
          </a:bodyPr>
          <a:lstStyle/>
          <a:p>
            <a:pPr>
              <a:defRPr/>
            </a:pPr>
            <a:r>
              <a:rPr lang="en-US" sz="3000" dirty="0"/>
              <a:t>¿</a:t>
            </a:r>
            <a:r>
              <a:rPr lang="en-US" sz="3000" dirty="0" err="1"/>
              <a:t>Cuántos</a:t>
            </a:r>
            <a:r>
              <a:rPr lang="en-US" sz="3000" dirty="0"/>
              <a:t> </a:t>
            </a:r>
            <a:r>
              <a:rPr lang="en-US" sz="3000" dirty="0" err="1"/>
              <a:t>proyectos</a:t>
            </a:r>
            <a:r>
              <a:rPr lang="en-US" sz="3000" dirty="0"/>
              <a:t> (</a:t>
            </a:r>
            <a:r>
              <a:rPr lang="en-US" sz="3000" dirty="0" err="1"/>
              <a:t>por</a:t>
            </a:r>
            <a:r>
              <a:rPr lang="en-US" sz="3000" dirty="0"/>
              <a:t> </a:t>
            </a:r>
            <a:r>
              <a:rPr lang="en-US" sz="3000" dirty="0" err="1"/>
              <a:t>defecto</a:t>
            </a:r>
            <a:r>
              <a:rPr lang="en-US" sz="3000" dirty="0"/>
              <a:t>) </a:t>
            </a:r>
            <a:r>
              <a:rPr lang="en-US" sz="3000" dirty="0" err="1"/>
              <a:t>componen</a:t>
            </a:r>
            <a:r>
              <a:rPr lang="en-US" sz="3000" dirty="0"/>
              <a:t> </a:t>
            </a:r>
            <a:r>
              <a:rPr lang="en-US" sz="3000" dirty="0" err="1"/>
              <a:t>una</a:t>
            </a:r>
            <a:r>
              <a:rPr lang="en-US" sz="3000" dirty="0"/>
              <a:t> App </a:t>
            </a:r>
            <a:r>
              <a:rPr lang="en-US" sz="3000" dirty="0" err="1"/>
              <a:t>Xamarin.Forms</a:t>
            </a:r>
            <a:r>
              <a:rPr lang="en-US" sz="3000" dirty="0"/>
              <a:t>?</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a:latin typeface="Calibri" pitchFamily="34" charset="0"/>
              </a:rPr>
              <a:t>3</a:t>
            </a: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4</a:t>
            </a:r>
            <a:endParaRPr lang="en-US" sz="2100" dirty="0">
              <a:latin typeface="Calibri" pitchFamily="34" charset="0"/>
            </a:endParaRPr>
          </a:p>
        </p:txBody>
      </p:sp>
    </p:spTree>
    <p:extLst>
      <p:ext uri="{BB962C8B-B14F-4D97-AF65-F5344CB8AC3E}">
        <p14:creationId xmlns:p14="http://schemas.microsoft.com/office/powerpoint/2010/main" val="26495509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9232 0.39699 " pathEditMode="relative" rAng="0" ptsTypes="AA">
                                      <p:cBhvr>
                                        <p:cTn id="6" dur="2000" fill="hold"/>
                                        <p:tgtEl>
                                          <p:spTgt spid="5"/>
                                        </p:tgtEl>
                                        <p:attrNameLst>
                                          <p:attrName>ppt_x</p:attrName>
                                          <p:attrName>ppt_y</p:attrName>
                                        </p:attrNameLst>
                                      </p:cBhvr>
                                      <p:rCtr x="-14622"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Xamarin.Forms </a:t>
            </a:r>
            <a:r>
              <a:rPr lang="en-US" sz="3000" dirty="0" err="1"/>
              <a:t>crea</a:t>
            </a:r>
            <a:r>
              <a:rPr lang="en-US" sz="3000" dirty="0"/>
              <a:t> un </a:t>
            </a:r>
            <a:r>
              <a:rPr lang="en-US" sz="3000" dirty="0" err="1"/>
              <a:t>único</a:t>
            </a:r>
            <a:r>
              <a:rPr lang="en-US" sz="3000" dirty="0"/>
              <a:t> </a:t>
            </a:r>
            <a:r>
              <a:rPr lang="en-US" sz="3000" dirty="0" err="1"/>
              <a:t>binario</a:t>
            </a:r>
            <a:r>
              <a:rPr lang="en-US" sz="3000" dirty="0"/>
              <a:t> </a:t>
            </a:r>
            <a:r>
              <a:rPr lang="en-US" sz="3000" dirty="0" err="1"/>
              <a:t>válido</a:t>
            </a:r>
            <a:r>
              <a:rPr lang="en-US" sz="3000" dirty="0"/>
              <a:t> para </a:t>
            </a:r>
            <a:r>
              <a:rPr lang="en-US" sz="3000" dirty="0" err="1"/>
              <a:t>todas</a:t>
            </a:r>
            <a:r>
              <a:rPr lang="en-US" sz="3000" dirty="0"/>
              <a:t> las </a:t>
            </a:r>
            <a:r>
              <a:rPr lang="en-US" sz="3000" dirty="0" err="1"/>
              <a:t>plataformas</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err="1">
                <a:latin typeface="Calibri" pitchFamily="34" charset="0"/>
              </a:rPr>
              <a:t>Falso</a:t>
            </a:r>
            <a:endParaRPr lang="en-US" sz="1500" dirty="0">
              <a:latin typeface="Calibri" pitchFamily="34" charset="0"/>
            </a:endParaRPr>
          </a:p>
        </p:txBody>
      </p:sp>
      <p:sp>
        <p:nvSpPr>
          <p:cNvPr id="5" name="TextBox 4"/>
          <p:cNvSpPr txBox="1">
            <a:spLocks noChangeArrowheads="1"/>
          </p:cNvSpPr>
          <p:nvPr/>
        </p:nvSpPr>
        <p:spPr bwMode="auto">
          <a:xfrm>
            <a:off x="4343400" y="1504951"/>
            <a:ext cx="2213689" cy="507831"/>
          </a:xfrm>
          <a:prstGeom prst="rect">
            <a:avLst/>
          </a:prstGeom>
          <a:noFill/>
          <a:ln w="28575">
            <a:solidFill>
              <a:srgbClr val="FF0000"/>
            </a:solidFill>
            <a:miter lim="800000"/>
            <a:headEnd/>
            <a:tailEnd/>
          </a:ln>
        </p:spPr>
        <p:txBody>
          <a:bodyPr wrap="square">
            <a:spAutoFit/>
          </a:bodyPr>
          <a:lstStyle/>
          <a:p>
            <a:pPr algn="ctr"/>
            <a:r>
              <a:rPr lang="en-US" sz="2700" dirty="0">
                <a:latin typeface="Calibri" pitchFamily="34" charset="0"/>
              </a:rPr>
              <a:t>B. </a:t>
            </a:r>
            <a:r>
              <a:rPr lang="en-US" sz="2100" dirty="0" err="1">
                <a:latin typeface="Calibri" pitchFamily="34" charset="0"/>
              </a:rPr>
              <a:t>Verdadero</a:t>
            </a:r>
            <a:endParaRPr lang="en-US" sz="2100" dirty="0">
              <a:latin typeface="Calibri" pitchFamily="34" charset="0"/>
            </a:endParaRPr>
          </a:p>
        </p:txBody>
      </p:sp>
    </p:spTree>
    <p:extLst>
      <p:ext uri="{BB962C8B-B14F-4D97-AF65-F5344CB8AC3E}">
        <p14:creationId xmlns:p14="http://schemas.microsoft.com/office/powerpoint/2010/main" val="13037672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4.69136E-6 L 0.00435 0.36975 " pathEditMode="relative" rAng="0" ptsTypes="AA">
                                      <p:cBhvr>
                                        <p:cTn id="6" dur="2000" fill="hold"/>
                                        <p:tgtEl>
                                          <p:spTgt spid="4"/>
                                        </p:tgtEl>
                                        <p:attrNameLst>
                                          <p:attrName>ppt_x</p:attrName>
                                          <p:attrName>ppt_y</p:attrName>
                                        </p:attrNameLst>
                                      </p:cBhvr>
                                      <p:rCtr x="208" y="1848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a:t>¿Vistas </a:t>
            </a:r>
            <a:r>
              <a:rPr lang="en-US" sz="3000" dirty="0" err="1"/>
              <a:t>nativas</a:t>
            </a:r>
            <a:r>
              <a:rPr lang="en-US" sz="3000" dirty="0"/>
              <a:t>?</a:t>
            </a:r>
            <a:br>
              <a:rPr lang="en-US" sz="3000" dirty="0"/>
            </a:br>
            <a:endParaRPr lang="en-US" sz="3000" dirty="0"/>
          </a:p>
        </p:txBody>
      </p:sp>
      <p:sp>
        <p:nvSpPr>
          <p:cNvPr id="4" name="TextBox 3"/>
          <p:cNvSpPr txBox="1">
            <a:spLocks noChangeArrowheads="1"/>
          </p:cNvSpPr>
          <p:nvPr/>
        </p:nvSpPr>
        <p:spPr bwMode="auto">
          <a:xfrm>
            <a:off x="188595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dirty="0" err="1">
                <a:latin typeface="Calibri" pitchFamily="34" charset="0"/>
              </a:rPr>
              <a:t>Xamarin.Forms</a:t>
            </a:r>
            <a:endParaRPr lang="en-US" dirty="0">
              <a:latin typeface="Calibri" pitchFamily="34" charset="0"/>
            </a:endParaRPr>
          </a:p>
        </p:txBody>
      </p:sp>
      <p:sp>
        <p:nvSpPr>
          <p:cNvPr id="5" name="TextBox 4"/>
          <p:cNvSpPr txBox="1">
            <a:spLocks noChangeArrowheads="1"/>
          </p:cNvSpPr>
          <p:nvPr/>
        </p:nvSpPr>
        <p:spPr bwMode="auto">
          <a:xfrm>
            <a:off x="4343400" y="1504951"/>
            <a:ext cx="2000250" cy="507831"/>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B. </a:t>
            </a:r>
            <a:r>
              <a:rPr lang="en-US" dirty="0">
                <a:latin typeface="Calibri" pitchFamily="34" charset="0"/>
              </a:rPr>
              <a:t>Xamarin Classic</a:t>
            </a:r>
            <a:endParaRPr lang="en-US" sz="2100" dirty="0">
              <a:latin typeface="Calibri" pitchFamily="34" charset="0"/>
            </a:endParaRPr>
          </a:p>
        </p:txBody>
      </p:sp>
    </p:spTree>
    <p:extLst>
      <p:ext uri="{BB962C8B-B14F-4D97-AF65-F5344CB8AC3E}">
        <p14:creationId xmlns:p14="http://schemas.microsoft.com/office/powerpoint/2010/main" val="37446626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29232 0.39699 " pathEditMode="relative" rAng="0" ptsTypes="AA">
                                      <p:cBhvr>
                                        <p:cTn id="6" dur="2000" fill="hold"/>
                                        <p:tgtEl>
                                          <p:spTgt spid="5"/>
                                        </p:tgtEl>
                                        <p:attrNameLst>
                                          <p:attrName>ppt_x</p:attrName>
                                          <p:attrName>ppt_y</p:attrName>
                                        </p:attrNameLst>
                                      </p:cBhvr>
                                      <p:rCtr x="-14622" y="19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Autofit/>
          </a:bodyPr>
          <a:lstStyle/>
          <a:p>
            <a:pPr>
              <a:defRPr/>
            </a:pPr>
            <a:r>
              <a:rPr lang="en-US" sz="3000" dirty="0" err="1"/>
              <a:t>En</a:t>
            </a:r>
            <a:r>
              <a:rPr lang="en-US" sz="3000" dirty="0"/>
              <a:t> </a:t>
            </a:r>
            <a:r>
              <a:rPr lang="en-US" sz="3000" dirty="0" err="1"/>
              <a:t>Xamarin.Forms</a:t>
            </a:r>
            <a:r>
              <a:rPr lang="en-US" sz="3000" dirty="0"/>
              <a:t> para </a:t>
            </a:r>
            <a:r>
              <a:rPr lang="en-US" sz="3000" dirty="0" err="1"/>
              <a:t>añadir</a:t>
            </a:r>
            <a:r>
              <a:rPr lang="en-US" sz="3000" dirty="0"/>
              <a:t> </a:t>
            </a:r>
            <a:r>
              <a:rPr lang="en-US" sz="3000" dirty="0" err="1"/>
              <a:t>una</a:t>
            </a:r>
            <a:r>
              <a:rPr lang="en-US" sz="3000" dirty="0"/>
              <a:t> </a:t>
            </a:r>
            <a:r>
              <a:rPr lang="en-US" sz="3000" dirty="0" err="1"/>
              <a:t>página</a:t>
            </a:r>
            <a:r>
              <a:rPr lang="en-US" sz="3000" dirty="0"/>
              <a:t> con </a:t>
            </a:r>
            <a:r>
              <a:rPr lang="en-US" sz="3000" dirty="0" err="1"/>
              <a:t>pestañas</a:t>
            </a:r>
            <a:r>
              <a:rPr lang="en-US" sz="3000" dirty="0"/>
              <a:t>…</a:t>
            </a:r>
            <a:br>
              <a:rPr lang="en-US" sz="3000" dirty="0"/>
            </a:br>
            <a:endParaRPr lang="en-US" sz="3000" dirty="0"/>
          </a:p>
        </p:txBody>
      </p:sp>
      <p:sp>
        <p:nvSpPr>
          <p:cNvPr id="4" name="TextBox 3"/>
          <p:cNvSpPr txBox="1">
            <a:spLocks noChangeArrowheads="1"/>
          </p:cNvSpPr>
          <p:nvPr/>
        </p:nvSpPr>
        <p:spPr bwMode="auto">
          <a:xfrm>
            <a:off x="1885950" y="1504951"/>
            <a:ext cx="2000250" cy="877163"/>
          </a:xfrm>
          <a:prstGeom prst="rect">
            <a:avLst/>
          </a:prstGeom>
          <a:noFill/>
          <a:ln w="28575">
            <a:solidFill>
              <a:srgbClr val="FF0000"/>
            </a:solidFill>
            <a:miter lim="800000"/>
            <a:headEnd/>
            <a:tailEnd/>
          </a:ln>
        </p:spPr>
        <p:txBody>
          <a:bodyPr>
            <a:spAutoFit/>
          </a:bodyPr>
          <a:lstStyle/>
          <a:p>
            <a:pPr algn="ctr"/>
            <a:r>
              <a:rPr lang="en-US" sz="2700" dirty="0">
                <a:latin typeface="Calibri" pitchFamily="34" charset="0"/>
              </a:rPr>
              <a:t>A. </a:t>
            </a:r>
            <a:r>
              <a:rPr lang="en-US" sz="2400" dirty="0" err="1">
                <a:latin typeface="Calibri" pitchFamily="34" charset="0"/>
              </a:rPr>
              <a:t>TabbedPage</a:t>
            </a:r>
            <a:endParaRPr lang="en-US" sz="1500" dirty="0">
              <a:latin typeface="Calibri" pitchFamily="34" charset="0"/>
            </a:endParaRPr>
          </a:p>
        </p:txBody>
      </p:sp>
      <p:sp>
        <p:nvSpPr>
          <p:cNvPr id="5" name="TextBox 4"/>
          <p:cNvSpPr txBox="1">
            <a:spLocks noChangeArrowheads="1"/>
          </p:cNvSpPr>
          <p:nvPr/>
        </p:nvSpPr>
        <p:spPr bwMode="auto">
          <a:xfrm>
            <a:off x="4343400" y="1504951"/>
            <a:ext cx="2213689" cy="830997"/>
          </a:xfrm>
          <a:prstGeom prst="rect">
            <a:avLst/>
          </a:prstGeom>
          <a:noFill/>
          <a:ln w="28575">
            <a:solidFill>
              <a:srgbClr val="FF0000"/>
            </a:solidFill>
            <a:miter lim="800000"/>
            <a:headEnd/>
            <a:tailEnd/>
          </a:ln>
        </p:spPr>
        <p:txBody>
          <a:bodyPr wrap="square">
            <a:spAutoFit/>
          </a:bodyPr>
          <a:lstStyle/>
          <a:p>
            <a:pPr algn="ctr"/>
            <a:r>
              <a:rPr lang="en-US" sz="2700" dirty="0">
                <a:latin typeface="Calibri" pitchFamily="34" charset="0"/>
              </a:rPr>
              <a:t>B. </a:t>
            </a:r>
            <a:r>
              <a:rPr lang="en-US" sz="2100" dirty="0" err="1">
                <a:latin typeface="Calibri" pitchFamily="34" charset="0"/>
              </a:rPr>
              <a:t>MasterDetailPage</a:t>
            </a:r>
            <a:endParaRPr lang="en-US" sz="2100" dirty="0">
              <a:latin typeface="Calibri" pitchFamily="34" charset="0"/>
            </a:endParaRPr>
          </a:p>
        </p:txBody>
      </p:sp>
    </p:spTree>
    <p:extLst>
      <p:ext uri="{BB962C8B-B14F-4D97-AF65-F5344CB8AC3E}">
        <p14:creationId xmlns:p14="http://schemas.microsoft.com/office/powerpoint/2010/main" val="267853847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5E-6 -3.33333E-6 L 0.0043 0.36968 " pathEditMode="relative" rAng="0" ptsTypes="AA">
                                      <p:cBhvr>
                                        <p:cTn id="6" dur="2000" fill="hold"/>
                                        <p:tgtEl>
                                          <p:spTgt spid="4"/>
                                        </p:tgtEl>
                                        <p:attrNameLst>
                                          <p:attrName>ppt_x</p:attrName>
                                          <p:attrName>ppt_y</p:attrName>
                                        </p:attrNameLst>
                                      </p:cBhvr>
                                      <p:rCtr x="208"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461</TotalTime>
  <Words>769</Words>
  <Application>Microsoft Office PowerPoint</Application>
  <PresentationFormat>Presentación en pantalla (16:9)</PresentationFormat>
  <Paragraphs>97</Paragraphs>
  <Slides>26</Slides>
  <Notes>11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26</vt:i4>
      </vt:variant>
    </vt:vector>
  </HeadingPairs>
  <TitlesOfParts>
    <vt:vector size="33" baseType="lpstr">
      <vt:lpstr>Arial</vt:lpstr>
      <vt:lpstr>Calibri</vt:lpstr>
      <vt:lpstr>Calibri Light</vt:lpstr>
      <vt:lpstr>Roboto</vt:lpstr>
      <vt:lpstr>Segoe UI</vt:lpstr>
      <vt:lpstr>Segoe UI Light</vt:lpstr>
      <vt:lpstr>Tema de Office</vt:lpstr>
      <vt:lpstr>Presentación de PowerPoint</vt:lpstr>
      <vt:lpstr>Presentación de PowerPoint</vt:lpstr>
      <vt:lpstr>¿En qué consiste?</vt:lpstr>
      <vt:lpstr>Las reglas</vt:lpstr>
      <vt:lpstr>¿Qué lenguaje utilizamos para diseñar las vistas en Xamarin.Forms? </vt:lpstr>
      <vt:lpstr>¿Cuántos proyectos (por defecto) componen una App Xamarin.Forms? </vt:lpstr>
      <vt:lpstr>Xamarin.Forms crea un único binario válido para todas las plataformas </vt:lpstr>
      <vt:lpstr>¿Vistas nativas? </vt:lpstr>
      <vt:lpstr>En Xamarin.Forms para añadir una página con pestañas… </vt:lpstr>
      <vt:lpstr>Se debe llamar a _______________ antes de usar Xamarin.Forms</vt:lpstr>
      <vt:lpstr>¿Qué patron solemos aplicar en el Desarrollo de nuestras Apps Xamarin.Forms? </vt:lpstr>
      <vt:lpstr>Para establecer la página a la que se realiza la navegación inicial debemos llamar a… </vt:lpstr>
      <vt:lpstr>¿Qué lenguaje utilizamos para desarrollar la lógica en Xamarin.Forms? </vt:lpstr>
      <vt:lpstr>¿Qué utilizamos para aplicar cambios específos en la UI por plataforma? </vt:lpstr>
      <vt:lpstr>¿Todo el código de Xamarin es 100% compartido? </vt:lpstr>
      <vt:lpstr>¿Qué control no existe en Xamarin.Forms? </vt:lpstr>
      <vt:lpstr>¿Xamarin Live Player permite lanzar Apps iOS sin conexión a un Mac? </vt:lpstr>
      <vt:lpstr>¿Qué plataforma se añadirá en Xamarin.Forms 3.0? </vt:lpstr>
      <vt:lpstr>Xamarin va a cambiar la forma de renderizar elementos visuales para mejorar el rendimiento,  ¿qué nombre recibe? </vt:lpstr>
      <vt:lpstr>¿En que plataformas esta disponible Xamarin Live Player?</vt:lpstr>
      <vt:lpstr>¿Cómo establecemos el context en Xamarin.Forms? </vt:lpstr>
      <vt:lpstr>¿Se pueden tener Azure Mobile Apps gratuitas? </vt:lpstr>
      <vt:lpstr>¿Se tiene 100% de acceso a APIs nativas con Xamarin?</vt:lpstr>
      <vt:lpstr>Enhorabuena!</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de Microsoft Office</dc:creator>
  <cp:lastModifiedBy>Javier Suárez Ruiz</cp:lastModifiedBy>
  <cp:revision>31</cp:revision>
  <dcterms:created xsi:type="dcterms:W3CDTF">2016-12-04T16:27:21Z</dcterms:created>
  <dcterms:modified xsi:type="dcterms:W3CDTF">2017-06-10T10:57:18Z</dcterms:modified>
</cp:coreProperties>
</file>

<file path=docProps/thumbnail.jpeg>
</file>